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3" r:id="rId3"/>
    <p:sldId id="285" r:id="rId4"/>
    <p:sldId id="284" r:id="rId5"/>
    <p:sldId id="282" r:id="rId6"/>
    <p:sldId id="256" r:id="rId7"/>
    <p:sldId id="286" r:id="rId8"/>
    <p:sldId id="287" r:id="rId9"/>
    <p:sldId id="288" r:id="rId10"/>
    <p:sldId id="268" r:id="rId11"/>
    <p:sldId id="270" r:id="rId12"/>
    <p:sldId id="271" r:id="rId13"/>
    <p:sldId id="267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66" r:id="rId22"/>
    <p:sldId id="260" r:id="rId23"/>
    <p:sldId id="261" r:id="rId24"/>
    <p:sldId id="264" r:id="rId25"/>
    <p:sldId id="259" r:id="rId26"/>
    <p:sldId id="265" r:id="rId27"/>
    <p:sldId id="257" r:id="rId28"/>
    <p:sldId id="263" r:id="rId29"/>
    <p:sldId id="262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725" y="7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1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89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189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79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767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74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1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989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534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88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705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D33C5-9406-4102-A9CC-54D3DEF39C70}" type="datetimeFigureOut">
              <a:rPr lang="en-AU" smtClean="0"/>
              <a:t>24/03/2017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C4D91-507D-478C-839A-B6FE4DDE4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15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olu.com/product/3046" TargetMode="External"/><Relationship Id="rId2" Type="http://schemas.openxmlformats.org/officeDocument/2006/relationships/hyperlink" Target="https://www.pololu.com/product/30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ttlebirdelectronics.com.au/products/12v-dc-reversible-gearhead-motors-36rpm" TargetMode="External"/><Relationship Id="rId4" Type="http://schemas.openxmlformats.org/officeDocument/2006/relationships/hyperlink" Target="https://littlebirdelectronics.com.au/products/metal-dc-geared-motor-12v-100rpm-42kg-c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AU" sz="5400" dirty="0"/>
              <a:t>Progress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AU" sz="2000" dirty="0"/>
              <a:t>METR4810</a:t>
            </a:r>
          </a:p>
          <a:p>
            <a:pPr algn="l"/>
            <a:r>
              <a:rPr lang="en-AU" sz="2000" dirty="0"/>
              <a:t>Team 10</a:t>
            </a:r>
          </a:p>
        </p:txBody>
      </p:sp>
    </p:spTree>
    <p:extLst>
      <p:ext uri="{BB962C8B-B14F-4D97-AF65-F5344CB8AC3E}">
        <p14:creationId xmlns:p14="http://schemas.microsoft.com/office/powerpoint/2010/main" val="222706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AU" sz="5400" dirty="0"/>
              <a:t>Camera and Interface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AU" sz="2000"/>
              <a:t>McKay Whight</a:t>
            </a:r>
          </a:p>
          <a:p>
            <a:pPr algn="l"/>
            <a:r>
              <a:rPr lang="en-AU" sz="2000"/>
              <a:t>43225819</a:t>
            </a:r>
          </a:p>
        </p:txBody>
      </p:sp>
    </p:spTree>
    <p:extLst>
      <p:ext uri="{BB962C8B-B14F-4D97-AF65-F5344CB8AC3E}">
        <p14:creationId xmlns:p14="http://schemas.microsoft.com/office/powerpoint/2010/main" val="2014332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AU" sz="3200" dirty="0" err="1"/>
              <a:t>WiFi</a:t>
            </a:r>
            <a:r>
              <a:rPr lang="en-AU" sz="3200" dirty="0"/>
              <a:t> camera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AU" sz="2400" b="1" dirty="0">
                <a:solidFill>
                  <a:schemeClr val="bg1"/>
                </a:solidFill>
              </a:rPr>
              <a:t>Raspberry pi zero W (AUD 13)</a:t>
            </a:r>
          </a:p>
          <a:p>
            <a:pPr marL="342900" indent="-342900"/>
            <a:r>
              <a:rPr lang="en-AU" sz="2400" dirty="0">
                <a:solidFill>
                  <a:schemeClr val="bg1"/>
                </a:solidFill>
              </a:rPr>
              <a:t>Bluetooth and </a:t>
            </a:r>
            <a:r>
              <a:rPr lang="en-AU" sz="2400" dirty="0" err="1">
                <a:solidFill>
                  <a:schemeClr val="bg1"/>
                </a:solidFill>
              </a:rPr>
              <a:t>WiFi</a:t>
            </a:r>
            <a:r>
              <a:rPr lang="en-AU" sz="2400" dirty="0">
                <a:solidFill>
                  <a:schemeClr val="bg1"/>
                </a:solidFill>
              </a:rPr>
              <a:t> included</a:t>
            </a:r>
          </a:p>
          <a:p>
            <a:pPr marL="342900" indent="-342900"/>
            <a:r>
              <a:rPr lang="en-AU" sz="2400" dirty="0">
                <a:solidFill>
                  <a:schemeClr val="bg1"/>
                </a:solidFill>
              </a:rPr>
              <a:t>USB ports for webcams (AUD 25)</a:t>
            </a:r>
          </a:p>
          <a:p>
            <a:pPr marL="342900" indent="-342900"/>
            <a:r>
              <a:rPr lang="en-AU" sz="2400" dirty="0">
                <a:solidFill>
                  <a:schemeClr val="bg1"/>
                </a:solidFill>
              </a:rPr>
              <a:t>Specialized webcam </a:t>
            </a:r>
            <a:r>
              <a:rPr lang="en-AU" sz="2400" dirty="0" err="1">
                <a:solidFill>
                  <a:schemeClr val="bg1"/>
                </a:solidFill>
              </a:rPr>
              <a:t>csi</a:t>
            </a:r>
            <a:r>
              <a:rPr lang="en-AU" sz="2400" dirty="0">
                <a:solidFill>
                  <a:schemeClr val="bg1"/>
                </a:solidFill>
              </a:rPr>
              <a:t> connector (AUD 18)</a:t>
            </a:r>
          </a:p>
          <a:p>
            <a:pPr marL="342900" indent="-342900"/>
            <a:r>
              <a:rPr lang="en-AU" sz="2400" dirty="0">
                <a:solidFill>
                  <a:schemeClr val="bg1"/>
                </a:solidFill>
              </a:rPr>
              <a:t>Plenty of documentation for the system</a:t>
            </a:r>
          </a:p>
          <a:p>
            <a:pPr marL="0" indent="0">
              <a:buNone/>
            </a:pPr>
            <a:r>
              <a:rPr lang="en-AU" sz="2400" b="1" dirty="0">
                <a:solidFill>
                  <a:schemeClr val="bg1"/>
                </a:solidFill>
              </a:rPr>
              <a:t>VHS wireless rear view camera + VHS-USB converter (AUD 20)</a:t>
            </a:r>
          </a:p>
          <a:p>
            <a:pPr marL="342900" indent="-342900"/>
            <a:r>
              <a:rPr lang="en-AU" sz="2400" dirty="0" err="1">
                <a:solidFill>
                  <a:schemeClr val="bg1"/>
                </a:solidFill>
              </a:rPr>
              <a:t>WiFi</a:t>
            </a:r>
            <a:r>
              <a:rPr lang="en-AU" sz="2400" dirty="0">
                <a:solidFill>
                  <a:schemeClr val="bg1"/>
                </a:solidFill>
              </a:rPr>
              <a:t> included and functioning (out of the box)</a:t>
            </a:r>
          </a:p>
          <a:p>
            <a:pPr marL="342900" indent="-342900"/>
            <a:r>
              <a:rPr lang="en-AU" sz="2400" dirty="0">
                <a:solidFill>
                  <a:schemeClr val="bg1"/>
                </a:solidFill>
              </a:rPr>
              <a:t>Already waterproof (IP67IP68)</a:t>
            </a:r>
          </a:p>
          <a:p>
            <a:pPr marL="342900" indent="-342900"/>
            <a:r>
              <a:rPr lang="en-AU" sz="2400" dirty="0">
                <a:solidFill>
                  <a:schemeClr val="bg1"/>
                </a:solidFill>
              </a:rPr>
              <a:t>1.5 LUX LED included (1 lumen/m2)</a:t>
            </a:r>
          </a:p>
        </p:txBody>
      </p:sp>
    </p:spTree>
    <p:extLst>
      <p:ext uri="{BB962C8B-B14F-4D97-AF65-F5344CB8AC3E}">
        <p14:creationId xmlns:p14="http://schemas.microsoft.com/office/powerpoint/2010/main" val="157264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AU" sz="3200" dirty="0"/>
              <a:t>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</a:rPr>
              <a:t>Motors are controlled by an atmega324a</a:t>
            </a:r>
          </a:p>
          <a:p>
            <a:pPr marL="0" indent="0">
              <a:buNone/>
            </a:pPr>
            <a:endParaRPr lang="en-AU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2400" b="1" dirty="0">
                <a:solidFill>
                  <a:schemeClr val="bg1"/>
                </a:solidFill>
              </a:rPr>
              <a:t>DC Motor</a:t>
            </a:r>
          </a:p>
          <a:p>
            <a:r>
              <a:rPr lang="en-AU" sz="2400" dirty="0">
                <a:solidFill>
                  <a:schemeClr val="bg1"/>
                </a:solidFill>
              </a:rPr>
              <a:t>PWM driven and bidirectional. Input, duty cycle in clockwise or counter clockwise functions.</a:t>
            </a:r>
          </a:p>
          <a:p>
            <a:pPr marL="0" indent="0">
              <a:buNone/>
            </a:pPr>
            <a:endParaRPr lang="en-A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2400" b="1" dirty="0">
                <a:solidFill>
                  <a:schemeClr val="bg1"/>
                </a:solidFill>
              </a:rPr>
              <a:t>Servo Motor</a:t>
            </a:r>
          </a:p>
          <a:p>
            <a:r>
              <a:rPr lang="en-AU" sz="2400" dirty="0">
                <a:solidFill>
                  <a:schemeClr val="bg1"/>
                </a:solidFill>
              </a:rPr>
              <a:t>PWM Driven, 0 to 180 degrees range. Input, angle position.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2400" b="1" dirty="0">
                <a:solidFill>
                  <a:schemeClr val="bg1"/>
                </a:solidFill>
              </a:rPr>
              <a:t>Stepper Motor</a:t>
            </a:r>
          </a:p>
          <a:p>
            <a:r>
              <a:rPr lang="en-AU" sz="2400" dirty="0">
                <a:solidFill>
                  <a:schemeClr val="bg1"/>
                </a:solidFill>
              </a:rPr>
              <a:t>Bit-banging through ULN2003 (Darlington Pair). Input, steps in clockwise or counter clockwise.</a:t>
            </a:r>
          </a:p>
        </p:txBody>
      </p:sp>
    </p:spTree>
    <p:extLst>
      <p:ext uri="{BB962C8B-B14F-4D97-AF65-F5344CB8AC3E}">
        <p14:creationId xmlns:p14="http://schemas.microsoft.com/office/powerpoint/2010/main" val="107488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AU" sz="5400" dirty="0"/>
              <a:t>Claw and Drivers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AU" sz="2000"/>
              <a:t>McKay Whight</a:t>
            </a:r>
          </a:p>
          <a:p>
            <a:pPr algn="l"/>
            <a:r>
              <a:rPr lang="en-AU" sz="2000"/>
              <a:t>43225819</a:t>
            </a:r>
          </a:p>
        </p:txBody>
      </p:sp>
    </p:spTree>
    <p:extLst>
      <p:ext uri="{BB962C8B-B14F-4D97-AF65-F5344CB8AC3E}">
        <p14:creationId xmlns:p14="http://schemas.microsoft.com/office/powerpoint/2010/main" val="3631150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de-DE" sz="3200" dirty="0"/>
              <a:t>H bridge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2833191"/>
          </a:xfrm>
        </p:spPr>
        <p:txBody>
          <a:bodyPr anchor="ctr"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Connected to power source DC motor can only in one direction.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However, controlled through  transistor and PWM, motor can spin with variable speed..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..but, how to move backwards?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Solution: H-bridge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43405" y="4590053"/>
            <a:ext cx="2903040" cy="14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14743" y="4052392"/>
            <a:ext cx="3108959" cy="2538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60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de-DE" sz="3200" dirty="0"/>
              <a:t>H bridge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2833191"/>
          </a:xfrm>
        </p:spPr>
        <p:txBody>
          <a:bodyPr anchor="ctr"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Principle of an H bridge.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Replace each switch with a transistor.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S1 and S4 =&gt; IN1.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S2 and S3 =&gt; IN2.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Truth table: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753530" y="2824274"/>
            <a:ext cx="2952359" cy="18093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19889" y="4807837"/>
            <a:ext cx="5886000" cy="1875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82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de-DE" sz="3200" dirty="0"/>
              <a:t>H bridge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9"/>
            <a:ext cx="3383289" cy="1516200"/>
          </a:xfrm>
        </p:spPr>
        <p:txBody>
          <a:bodyPr anchor="ctr"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In this project, we will use the motor driver l298n (double H bridge for 2 DC motors).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880466" y="3121480"/>
            <a:ext cx="5746128" cy="347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488914" y="802639"/>
            <a:ext cx="2137680" cy="2137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532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</a:rPr>
              <a:t>H bridge</a:t>
            </a:r>
            <a:br>
              <a:rPr lang="de-DE" sz="3600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Circuit</a:t>
            </a: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Concept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216526" y="1198074"/>
            <a:ext cx="7206480" cy="408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00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de-DE" sz="3200" dirty="0"/>
              <a:t>Commands from control station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2833191"/>
          </a:xfrm>
        </p:spPr>
        <p:txBody>
          <a:bodyPr anchor="ctr"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Use of the keyboard to control the recovery system.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Implementation of a first version.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049182" y="4278085"/>
            <a:ext cx="4983149" cy="1912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716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de-DE" sz="3200" dirty="0"/>
              <a:t>Commands from control station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589504"/>
            <a:ext cx="5408696" cy="5678993"/>
          </a:xfrm>
        </p:spPr>
        <p:txBody>
          <a:bodyPr anchor="ctr">
            <a:normAutofit fontScale="92500"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Keyboard map.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Winch step up/down: ‚q‘ / ‚a‘.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Turn light on/off: ‚1‘ / ‚2‘.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Turn camera one step right/left: ‚x‘ / ‚z‘.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Raise/lower upper claw: ‚r‘ / ‚f‘.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Raise/lower lower claw: ‚t‘ / ‚g‘.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Move the car forwards/backwards: ‚i‘ / ‚m‘, stop the car: ‚k‘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Turn the car to the left/right: ‚j‘ / ‚l‘ (increasing the speed of one motor and decreasing the speed of the other motor).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3 different drive modes: duty cycle up to 255/255 =&gt; ‚y‘, duty cycle up to 190/255 =&gt; ‚h‘, duty cycle up to 130/255 ‚n‘.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Spinning the car to the left/right: ‚J‘ / ‚L‘</a:t>
            </a:r>
          </a:p>
          <a:p>
            <a:pPr lvl="0">
              <a:buSzPct val="45000"/>
              <a:buFont typeface="StarSymbol"/>
              <a:buChar char="●"/>
            </a:pP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10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sz="3600" dirty="0">
                <a:solidFill>
                  <a:schemeClr val="bg1"/>
                </a:solidFill>
              </a:rPr>
              <a:t>Rover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16526" y="837000"/>
            <a:ext cx="4543865" cy="5184000"/>
            <a:chOff x="328375" y="1440000"/>
            <a:chExt cx="4543865" cy="5184000"/>
          </a:xfrm>
        </p:grpSpPr>
        <p:sp>
          <p:nvSpPr>
            <p:cNvPr id="11" name="Freeform: Shape 10"/>
            <p:cNvSpPr/>
            <p:nvPr/>
          </p:nvSpPr>
          <p:spPr>
            <a:xfrm>
              <a:off x="2260800" y="4757400"/>
              <a:ext cx="2176920" cy="13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391480" y="5541120"/>
              <a:ext cx="1985400" cy="783720"/>
              <a:chOff x="2391480" y="5541120"/>
              <a:chExt cx="1985400" cy="783720"/>
            </a:xfrm>
          </p:grpSpPr>
          <p:sp>
            <p:nvSpPr>
              <p:cNvPr id="28" name="Freeform: Shape 27"/>
              <p:cNvSpPr/>
              <p:nvPr/>
            </p:nvSpPr>
            <p:spPr>
              <a:xfrm>
                <a:off x="2391480" y="5541120"/>
                <a:ext cx="1985400" cy="783720"/>
              </a:xfrm>
              <a:custGeom>
                <a:avLst>
                  <a:gd name="f0" fmla="val 963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3399FF"/>
              </a:solidFill>
              <a:ln w="38160">
                <a:solidFill>
                  <a:srgbClr val="000000"/>
                </a:solidFill>
                <a:prstDash val="solid"/>
              </a:ln>
            </p:spPr>
            <p:txBody>
              <a:bodyPr vert="horz" wrap="none" lIns="109080" tIns="64080" rIns="109080" bIns="6408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443680" y="5619600"/>
                <a:ext cx="1880999" cy="626760"/>
                <a:chOff x="2443680" y="5619600"/>
                <a:chExt cx="1880999" cy="626760"/>
              </a:xfrm>
            </p:grpSpPr>
            <p:sp>
              <p:nvSpPr>
                <p:cNvPr id="30" name="Freeform: Shape 29"/>
                <p:cNvSpPr/>
                <p:nvPr/>
              </p:nvSpPr>
              <p:spPr>
                <a:xfrm>
                  <a:off x="2443680" y="5619600"/>
                  <a:ext cx="627120" cy="62676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3399FF"/>
                </a:solidFill>
                <a:ln w="38160">
                  <a:solidFill>
                    <a:srgbClr val="000000"/>
                  </a:solidFill>
                  <a:prstDash val="solid"/>
                </a:ln>
              </p:spPr>
              <p:txBody>
                <a:bodyPr vert="horz" wrap="none" lIns="109080" tIns="64080" rIns="109080" bIns="6408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AU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 Regular" pitchFamily="2"/>
                    <a:cs typeface="FreeSans" pitchFamily="2"/>
                  </a:endParaRPr>
                </a:p>
              </p:txBody>
            </p:sp>
            <p:sp>
              <p:nvSpPr>
                <p:cNvPr id="31" name="Freeform: Shape 30"/>
                <p:cNvSpPr/>
                <p:nvPr/>
              </p:nvSpPr>
              <p:spPr>
                <a:xfrm>
                  <a:off x="3697559" y="5619600"/>
                  <a:ext cx="627120" cy="62676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3399FF"/>
                </a:solidFill>
                <a:ln w="38160">
                  <a:solidFill>
                    <a:srgbClr val="000000"/>
                  </a:solidFill>
                  <a:prstDash val="solid"/>
                </a:ln>
              </p:spPr>
              <p:txBody>
                <a:bodyPr vert="horz" wrap="none" lIns="109080" tIns="64080" rIns="109080" bIns="6408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AU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 Regular" pitchFamily="2"/>
                    <a:cs typeface="FreeSans" pitchFamily="2"/>
                  </a:endParaRPr>
                </a:p>
              </p:txBody>
            </p:sp>
          </p:grpSp>
        </p:grpSp>
        <p:sp>
          <p:nvSpPr>
            <p:cNvPr id="13" name="Freeform: Shape 12"/>
            <p:cNvSpPr/>
            <p:nvPr/>
          </p:nvSpPr>
          <p:spPr>
            <a:xfrm>
              <a:off x="3394079" y="3538440"/>
              <a:ext cx="130680" cy="1262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3220200" y="3321000"/>
              <a:ext cx="391680" cy="3916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 rot="3600000">
              <a:off x="2550104" y="3278495"/>
              <a:ext cx="657360" cy="696599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+- 0 0 0"/>
                <a:gd name="f11" fmla="*/ f4 1 21600"/>
                <a:gd name="f12" fmla="*/ f5 1 21600"/>
                <a:gd name="f13" fmla="pin 0 f0 21600"/>
                <a:gd name="f14" fmla="*/ f10 f1 1"/>
                <a:gd name="f15" fmla="val f13"/>
                <a:gd name="f16" fmla="*/ f13 1 2"/>
                <a:gd name="f17" fmla="*/ f13 f11 1"/>
                <a:gd name="f18" fmla="*/ f6 f12 1"/>
                <a:gd name="f19" fmla="*/ 18000 f12 1"/>
                <a:gd name="f20" fmla="*/ 10800 f12 1"/>
                <a:gd name="f21" fmla="*/ 0 f12 1"/>
                <a:gd name="f22" fmla="*/ f14 1 f3"/>
                <a:gd name="f23" fmla="*/ 0 f11 1"/>
                <a:gd name="f24" fmla="*/ 21600 f12 1"/>
                <a:gd name="f25" fmla="*/ 10800 f11 1"/>
                <a:gd name="f26" fmla="*/ 21600 f11 1"/>
                <a:gd name="f27" fmla="+- f16 10800 0"/>
                <a:gd name="f28" fmla="+- 21600 0 f15"/>
                <a:gd name="f29" fmla="*/ f16 f11 1"/>
                <a:gd name="f30" fmla="*/ f15 f11 1"/>
                <a:gd name="f31" fmla="+- f22 0 f2"/>
                <a:gd name="f32" fmla="*/ f28 1 2"/>
                <a:gd name="f33" fmla="*/ f27 f11 1"/>
                <a:gd name="f34" fmla="+- 21600 0 f32"/>
                <a:gd name="f35" fmla="*/ f34 f11 1"/>
              </a:gdLst>
              <a:ahLst>
                <a:ahXY gdRefX="f0" minX="f6" maxX="f7">
                  <a:pos x="f17" y="f1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30" y="f21"/>
                </a:cxn>
                <a:cxn ang="f31">
                  <a:pos x="f29" y="f20"/>
                </a:cxn>
                <a:cxn ang="f31">
                  <a:pos x="f23" y="f24"/>
                </a:cxn>
                <a:cxn ang="f31">
                  <a:pos x="f25" y="f24"/>
                </a:cxn>
                <a:cxn ang="f31">
                  <a:pos x="f26" y="f24"/>
                </a:cxn>
                <a:cxn ang="f31">
                  <a:pos x="f35" y="f20"/>
                </a:cxn>
              </a:cxnLst>
              <a:rect l="f29" t="f20" r="f33" b="f19"/>
              <a:pathLst>
                <a:path w="21600" h="21600">
                  <a:moveTo>
                    <a:pt x="f15" y="f6"/>
                  </a:moveTo>
                  <a:lnTo>
                    <a:pt x="f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 rot="8100000">
              <a:off x="390570" y="4526666"/>
              <a:ext cx="1947960" cy="1819080"/>
            </a:xfrm>
            <a:custGeom>
              <a:avLst>
                <a:gd name="f0" fmla="val 18240000"/>
                <a:gd name="f1" fmla="val 9783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*/ 5419351 1 1725033"/>
                <a:gd name="f10" fmla="val 10800"/>
                <a:gd name="f11" fmla="val 21599999"/>
                <a:gd name="f12" fmla="min 0 21600"/>
                <a:gd name="f13" fmla="max 0 21600"/>
                <a:gd name="f14" fmla="*/ f9 1 2"/>
                <a:gd name="f15" fmla="*/ f6 1 21600"/>
                <a:gd name="f16" fmla="*/ f7 1 21600"/>
                <a:gd name="f17" fmla="*/ f9 1 180"/>
                <a:gd name="f18" fmla="pin 0 f1 10800"/>
                <a:gd name="f19" fmla="pin 0 f0 21599999"/>
                <a:gd name="f20" fmla="+- f13 0 f12"/>
                <a:gd name="f21" fmla="+- 10800 0 f18"/>
                <a:gd name="f22" fmla="+- 10800 f18 0"/>
                <a:gd name="f23" fmla="+- 0 0 f19"/>
                <a:gd name="f24" fmla="*/ f18 f18 1"/>
                <a:gd name="f25" fmla="*/ f20 1 2"/>
                <a:gd name="f26" fmla="+- f23 f4 0"/>
                <a:gd name="f27" fmla="+- f12 f25 0"/>
                <a:gd name="f28" fmla="*/ f25 f25 1"/>
                <a:gd name="f29" fmla="min f21 f22"/>
                <a:gd name="f30" fmla="max f21 f22"/>
                <a:gd name="f31" fmla="*/ f26 f5 1"/>
                <a:gd name="f32" fmla="+- f30 0 f29"/>
                <a:gd name="f33" fmla="*/ f31 1 f3"/>
                <a:gd name="f34" fmla="*/ f32 1 2"/>
                <a:gd name="f35" fmla="+- 0 0 f33"/>
                <a:gd name="f36" fmla="+- f29 f34 0"/>
                <a:gd name="f37" fmla="*/ f34 f34 1"/>
                <a:gd name="f38" fmla="val f35"/>
                <a:gd name="f39" fmla="*/ f38 f17 1"/>
                <a:gd name="f40" fmla="*/ f38 f9 1"/>
                <a:gd name="f41" fmla="+- 0 0 f39"/>
                <a:gd name="f42" fmla="*/ f40 1 f5"/>
                <a:gd name="f43" fmla="*/ f41 f3 1"/>
                <a:gd name="f44" fmla="+- 0 0 f42"/>
                <a:gd name="f45" fmla="*/ f43 1 f9"/>
                <a:gd name="f46" fmla="+- f44 f9 0"/>
                <a:gd name="f47" fmla="+- f45 0 f4"/>
                <a:gd name="f48" fmla="+- f46 f14 0"/>
                <a:gd name="f49" fmla="sin 1 f47"/>
                <a:gd name="f50" fmla="cos 1 f47"/>
                <a:gd name="f51" fmla="+- 0 0 f48"/>
                <a:gd name="f52" fmla="+- 0 0 f49"/>
                <a:gd name="f53" fmla="+- 0 0 f50"/>
                <a:gd name="f54" fmla="*/ f51 f3 1"/>
                <a:gd name="f55" fmla="*/ 10800 f52 1"/>
                <a:gd name="f56" fmla="*/ 10800 f53 1"/>
                <a:gd name="f57" fmla="*/ f54 1 f9"/>
                <a:gd name="f58" fmla="+- f55 10800 0"/>
                <a:gd name="f59" fmla="+- f56 10800 0"/>
                <a:gd name="f60" fmla="+- f57 0 f4"/>
                <a:gd name="f61" fmla="+- 21600 0 f58"/>
                <a:gd name="f62" fmla="cos 1 f60"/>
                <a:gd name="f63" fmla="sin 1 f60"/>
                <a:gd name="f64" fmla="+- f59 0 f27"/>
                <a:gd name="f65" fmla="+- f58 0 f27"/>
                <a:gd name="f66" fmla="+- f58 0 f36"/>
                <a:gd name="f67" fmla="+- f59 0 f36"/>
                <a:gd name="f68" fmla="+- 0 0 f62"/>
                <a:gd name="f69" fmla="+- 0 0 f63"/>
                <a:gd name="f70" fmla="+- f61 0 f27"/>
                <a:gd name="f71" fmla="at2 f65 f64"/>
                <a:gd name="f72" fmla="+- f61 0 f36"/>
                <a:gd name="f73" fmla="at2 f66 f67"/>
                <a:gd name="f74" fmla="*/ f18 f68 1"/>
                <a:gd name="f75" fmla="*/ f18 f69 1"/>
                <a:gd name="f76" fmla="at2 f70 f64"/>
                <a:gd name="f77" fmla="+- f71 f4 0"/>
                <a:gd name="f78" fmla="+- f73 f4 0"/>
                <a:gd name="f79" fmla="at2 f72 f67"/>
                <a:gd name="f80" fmla="*/ f74 f74 1"/>
                <a:gd name="f81" fmla="*/ f75 f75 1"/>
                <a:gd name="f82" fmla="+- f76 f4 0"/>
                <a:gd name="f83" fmla="*/ f77 f9 1"/>
                <a:gd name="f84" fmla="*/ f78 f9 1"/>
                <a:gd name="f85" fmla="+- f79 f4 0"/>
                <a:gd name="f86" fmla="+- f80 f81 0"/>
                <a:gd name="f87" fmla="*/ f82 f9 1"/>
                <a:gd name="f88" fmla="*/ f83 1 f3"/>
                <a:gd name="f89" fmla="*/ f84 1 f3"/>
                <a:gd name="f90" fmla="*/ f85 f9 1"/>
                <a:gd name="f91" fmla="sqrt f86"/>
                <a:gd name="f92" fmla="*/ f87 1 f3"/>
                <a:gd name="f93" fmla="+- 0 0 f88"/>
                <a:gd name="f94" fmla="+- 0 0 f89"/>
                <a:gd name="f95" fmla="*/ f90 1 f3"/>
                <a:gd name="f96" fmla="*/ f24 1 f91"/>
                <a:gd name="f97" fmla="+- 0 0 f92"/>
                <a:gd name="f98" fmla="+- 0 0 f93"/>
                <a:gd name="f99" fmla="+- 0 0 f95"/>
                <a:gd name="f100" fmla="+- 0 0 f94"/>
                <a:gd name="f101" fmla="*/ f68 f96 1"/>
                <a:gd name="f102" fmla="*/ f69 f96 1"/>
                <a:gd name="f103" fmla="+- 0 0 f97"/>
                <a:gd name="f104" fmla="*/ f98 f3 1"/>
                <a:gd name="f105" fmla="*/ f100 f3 1"/>
                <a:gd name="f106" fmla="+- 0 0 f99"/>
                <a:gd name="f107" fmla="+- 10800 0 f101"/>
                <a:gd name="f108" fmla="+- 10800 0 f102"/>
                <a:gd name="f109" fmla="*/ f103 f3 1"/>
                <a:gd name="f110" fmla="*/ f104 1 f9"/>
                <a:gd name="f111" fmla="*/ f105 1 f9"/>
                <a:gd name="f112" fmla="*/ f106 f3 1"/>
                <a:gd name="f113" fmla="*/ f107 f15 1"/>
                <a:gd name="f114" fmla="*/ f108 f16 1"/>
                <a:gd name="f115" fmla="*/ f109 1 f9"/>
                <a:gd name="f116" fmla="+- f110 0 f4"/>
                <a:gd name="f117" fmla="+- f111 0 f4"/>
                <a:gd name="f118" fmla="*/ f112 1 f9"/>
                <a:gd name="f119" fmla="+- f115 0 f4"/>
                <a:gd name="f120" fmla="cos 1 f117"/>
                <a:gd name="f121" fmla="sin 1 f117"/>
                <a:gd name="f122" fmla="+- f118 0 f4"/>
                <a:gd name="f123" fmla="cos 1 f119"/>
                <a:gd name="f124" fmla="sin 1 f119"/>
                <a:gd name="f125" fmla="+- f116 0 f119"/>
                <a:gd name="f126" fmla="+- 0 0 f120"/>
                <a:gd name="f127" fmla="+- 0 0 f121"/>
                <a:gd name="f128" fmla="+- f122 0 f117"/>
                <a:gd name="f129" fmla="+- 0 0 f123"/>
                <a:gd name="f130" fmla="+- 0 0 f124"/>
                <a:gd name="f131" fmla="+- f125 0 f2"/>
                <a:gd name="f132" fmla="*/ f34 f126 1"/>
                <a:gd name="f133" fmla="*/ f34 f127 1"/>
                <a:gd name="f134" fmla="+- f128 f2 0"/>
                <a:gd name="f135" fmla="*/ f25 f129 1"/>
                <a:gd name="f136" fmla="*/ f25 f130 1"/>
                <a:gd name="f137" fmla="?: f125 f131 f125"/>
                <a:gd name="f138" fmla="*/ f132 f132 1"/>
                <a:gd name="f139" fmla="*/ f133 f133 1"/>
                <a:gd name="f140" fmla="?: f128 f128 f134"/>
                <a:gd name="f141" fmla="*/ f135 f135 1"/>
                <a:gd name="f142" fmla="*/ f136 f136 1"/>
                <a:gd name="f143" fmla="+- f138 f139 0"/>
                <a:gd name="f144" fmla="+- f141 f142 0"/>
                <a:gd name="f145" fmla="sqrt f143"/>
                <a:gd name="f146" fmla="sqrt f144"/>
                <a:gd name="f147" fmla="*/ f37 1 f145"/>
                <a:gd name="f148" fmla="*/ f28 1 f146"/>
                <a:gd name="f149" fmla="*/ f126 f147 1"/>
                <a:gd name="f150" fmla="*/ f127 f147 1"/>
                <a:gd name="f151" fmla="*/ f129 f148 1"/>
                <a:gd name="f152" fmla="*/ f130 f148 1"/>
                <a:gd name="f153" fmla="+- f36 0 f149"/>
                <a:gd name="f154" fmla="+- f36 0 f150"/>
                <a:gd name="f155" fmla="+- f27 0 f151"/>
                <a:gd name="f156" fmla="+- f27 0 f152"/>
              </a:gdLst>
              <a:ahLst>
                <a:ahPolar gdRefR="f1" minR="f8" maxR="f10" gdRefAng="f0" minAng="f8" maxAng="f11">
                  <a:pos x="f113" y="f114"/>
                </a:ahPolar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155" y="f156"/>
                  </a:moveTo>
                  <a:arcTo wR="f25" hR="f25" stAng="f119" swAng="f137"/>
                  <a:lnTo>
                    <a:pt x="f153" y="f154"/>
                  </a:lnTo>
                  <a:arcTo wR="f34" hR="f34" stAng="f117" swAng="f140"/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 rot="9900000" flipH="1" flipV="1">
              <a:off x="328375" y="4237324"/>
              <a:ext cx="1947960" cy="1819439"/>
            </a:xfrm>
            <a:custGeom>
              <a:avLst>
                <a:gd name="f0" fmla="val 15120000"/>
                <a:gd name="f1" fmla="val 9874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*/ 5419351 1 1725033"/>
                <a:gd name="f10" fmla="val 10800"/>
                <a:gd name="f11" fmla="val 21599999"/>
                <a:gd name="f12" fmla="min 0 21600"/>
                <a:gd name="f13" fmla="max 0 21600"/>
                <a:gd name="f14" fmla="*/ f9 1 2"/>
                <a:gd name="f15" fmla="*/ f6 1 21600"/>
                <a:gd name="f16" fmla="*/ f7 1 21600"/>
                <a:gd name="f17" fmla="*/ f9 1 180"/>
                <a:gd name="f18" fmla="pin 0 f1 10800"/>
                <a:gd name="f19" fmla="pin 0 f0 21599999"/>
                <a:gd name="f20" fmla="+- f13 0 f12"/>
                <a:gd name="f21" fmla="+- 10800 0 f18"/>
                <a:gd name="f22" fmla="+- 10800 f18 0"/>
                <a:gd name="f23" fmla="+- 0 0 f19"/>
                <a:gd name="f24" fmla="*/ f18 f18 1"/>
                <a:gd name="f25" fmla="*/ f20 1 2"/>
                <a:gd name="f26" fmla="+- f23 f4 0"/>
                <a:gd name="f27" fmla="+- f12 f25 0"/>
                <a:gd name="f28" fmla="*/ f25 f25 1"/>
                <a:gd name="f29" fmla="min f21 f22"/>
                <a:gd name="f30" fmla="max f21 f22"/>
                <a:gd name="f31" fmla="*/ f26 f5 1"/>
                <a:gd name="f32" fmla="+- f30 0 f29"/>
                <a:gd name="f33" fmla="*/ f31 1 f3"/>
                <a:gd name="f34" fmla="*/ f32 1 2"/>
                <a:gd name="f35" fmla="+- 0 0 f33"/>
                <a:gd name="f36" fmla="+- f29 f34 0"/>
                <a:gd name="f37" fmla="*/ f34 f34 1"/>
                <a:gd name="f38" fmla="val f35"/>
                <a:gd name="f39" fmla="*/ f38 f17 1"/>
                <a:gd name="f40" fmla="*/ f38 f9 1"/>
                <a:gd name="f41" fmla="+- 0 0 f39"/>
                <a:gd name="f42" fmla="*/ f40 1 f5"/>
                <a:gd name="f43" fmla="*/ f41 f3 1"/>
                <a:gd name="f44" fmla="+- 0 0 f42"/>
                <a:gd name="f45" fmla="*/ f43 1 f9"/>
                <a:gd name="f46" fmla="+- f44 f9 0"/>
                <a:gd name="f47" fmla="+- f45 0 f4"/>
                <a:gd name="f48" fmla="+- f46 f14 0"/>
                <a:gd name="f49" fmla="sin 1 f47"/>
                <a:gd name="f50" fmla="cos 1 f47"/>
                <a:gd name="f51" fmla="+- 0 0 f48"/>
                <a:gd name="f52" fmla="+- 0 0 f49"/>
                <a:gd name="f53" fmla="+- 0 0 f50"/>
                <a:gd name="f54" fmla="*/ f51 f3 1"/>
                <a:gd name="f55" fmla="*/ 10800 f52 1"/>
                <a:gd name="f56" fmla="*/ 10800 f53 1"/>
                <a:gd name="f57" fmla="*/ f54 1 f9"/>
                <a:gd name="f58" fmla="+- f55 10800 0"/>
                <a:gd name="f59" fmla="+- f56 10800 0"/>
                <a:gd name="f60" fmla="+- f57 0 f4"/>
                <a:gd name="f61" fmla="+- 21600 0 f58"/>
                <a:gd name="f62" fmla="cos 1 f60"/>
                <a:gd name="f63" fmla="sin 1 f60"/>
                <a:gd name="f64" fmla="+- f59 0 f27"/>
                <a:gd name="f65" fmla="+- f58 0 f27"/>
                <a:gd name="f66" fmla="+- f58 0 f36"/>
                <a:gd name="f67" fmla="+- f59 0 f36"/>
                <a:gd name="f68" fmla="+- 0 0 f62"/>
                <a:gd name="f69" fmla="+- 0 0 f63"/>
                <a:gd name="f70" fmla="+- f61 0 f27"/>
                <a:gd name="f71" fmla="at2 f65 f64"/>
                <a:gd name="f72" fmla="+- f61 0 f36"/>
                <a:gd name="f73" fmla="at2 f66 f67"/>
                <a:gd name="f74" fmla="*/ f18 f68 1"/>
                <a:gd name="f75" fmla="*/ f18 f69 1"/>
                <a:gd name="f76" fmla="at2 f70 f64"/>
                <a:gd name="f77" fmla="+- f71 f4 0"/>
                <a:gd name="f78" fmla="+- f73 f4 0"/>
                <a:gd name="f79" fmla="at2 f72 f67"/>
                <a:gd name="f80" fmla="*/ f74 f74 1"/>
                <a:gd name="f81" fmla="*/ f75 f75 1"/>
                <a:gd name="f82" fmla="+- f76 f4 0"/>
                <a:gd name="f83" fmla="*/ f77 f9 1"/>
                <a:gd name="f84" fmla="*/ f78 f9 1"/>
                <a:gd name="f85" fmla="+- f79 f4 0"/>
                <a:gd name="f86" fmla="+- f80 f81 0"/>
                <a:gd name="f87" fmla="*/ f82 f9 1"/>
                <a:gd name="f88" fmla="*/ f83 1 f3"/>
                <a:gd name="f89" fmla="*/ f84 1 f3"/>
                <a:gd name="f90" fmla="*/ f85 f9 1"/>
                <a:gd name="f91" fmla="sqrt f86"/>
                <a:gd name="f92" fmla="*/ f87 1 f3"/>
                <a:gd name="f93" fmla="+- 0 0 f88"/>
                <a:gd name="f94" fmla="+- 0 0 f89"/>
                <a:gd name="f95" fmla="*/ f90 1 f3"/>
                <a:gd name="f96" fmla="*/ f24 1 f91"/>
                <a:gd name="f97" fmla="+- 0 0 f92"/>
                <a:gd name="f98" fmla="+- 0 0 f93"/>
                <a:gd name="f99" fmla="+- 0 0 f95"/>
                <a:gd name="f100" fmla="+- 0 0 f94"/>
                <a:gd name="f101" fmla="*/ f68 f96 1"/>
                <a:gd name="f102" fmla="*/ f69 f96 1"/>
                <a:gd name="f103" fmla="+- 0 0 f97"/>
                <a:gd name="f104" fmla="*/ f98 f3 1"/>
                <a:gd name="f105" fmla="*/ f100 f3 1"/>
                <a:gd name="f106" fmla="+- 0 0 f99"/>
                <a:gd name="f107" fmla="+- 10800 0 f101"/>
                <a:gd name="f108" fmla="+- 10800 0 f102"/>
                <a:gd name="f109" fmla="*/ f103 f3 1"/>
                <a:gd name="f110" fmla="*/ f104 1 f9"/>
                <a:gd name="f111" fmla="*/ f105 1 f9"/>
                <a:gd name="f112" fmla="*/ f106 f3 1"/>
                <a:gd name="f113" fmla="*/ f107 f15 1"/>
                <a:gd name="f114" fmla="*/ f108 f16 1"/>
                <a:gd name="f115" fmla="*/ f109 1 f9"/>
                <a:gd name="f116" fmla="+- f110 0 f4"/>
                <a:gd name="f117" fmla="+- f111 0 f4"/>
                <a:gd name="f118" fmla="*/ f112 1 f9"/>
                <a:gd name="f119" fmla="+- f115 0 f4"/>
                <a:gd name="f120" fmla="cos 1 f117"/>
                <a:gd name="f121" fmla="sin 1 f117"/>
                <a:gd name="f122" fmla="+- f118 0 f4"/>
                <a:gd name="f123" fmla="cos 1 f119"/>
                <a:gd name="f124" fmla="sin 1 f119"/>
                <a:gd name="f125" fmla="+- f116 0 f119"/>
                <a:gd name="f126" fmla="+- 0 0 f120"/>
                <a:gd name="f127" fmla="+- 0 0 f121"/>
                <a:gd name="f128" fmla="+- f122 0 f117"/>
                <a:gd name="f129" fmla="+- 0 0 f123"/>
                <a:gd name="f130" fmla="+- 0 0 f124"/>
                <a:gd name="f131" fmla="+- f125 0 f2"/>
                <a:gd name="f132" fmla="*/ f34 f126 1"/>
                <a:gd name="f133" fmla="*/ f34 f127 1"/>
                <a:gd name="f134" fmla="+- f128 f2 0"/>
                <a:gd name="f135" fmla="*/ f25 f129 1"/>
                <a:gd name="f136" fmla="*/ f25 f130 1"/>
                <a:gd name="f137" fmla="?: f125 f131 f125"/>
                <a:gd name="f138" fmla="*/ f132 f132 1"/>
                <a:gd name="f139" fmla="*/ f133 f133 1"/>
                <a:gd name="f140" fmla="?: f128 f128 f134"/>
                <a:gd name="f141" fmla="*/ f135 f135 1"/>
                <a:gd name="f142" fmla="*/ f136 f136 1"/>
                <a:gd name="f143" fmla="+- f138 f139 0"/>
                <a:gd name="f144" fmla="+- f141 f142 0"/>
                <a:gd name="f145" fmla="sqrt f143"/>
                <a:gd name="f146" fmla="sqrt f144"/>
                <a:gd name="f147" fmla="*/ f37 1 f145"/>
                <a:gd name="f148" fmla="*/ f28 1 f146"/>
                <a:gd name="f149" fmla="*/ f126 f147 1"/>
                <a:gd name="f150" fmla="*/ f127 f147 1"/>
                <a:gd name="f151" fmla="*/ f129 f148 1"/>
                <a:gd name="f152" fmla="*/ f130 f148 1"/>
                <a:gd name="f153" fmla="+- f36 0 f149"/>
                <a:gd name="f154" fmla="+- f36 0 f150"/>
                <a:gd name="f155" fmla="+- f27 0 f151"/>
                <a:gd name="f156" fmla="+- f27 0 f152"/>
              </a:gdLst>
              <a:ahLst>
                <a:ahPolar gdRefR="f1" minR="f8" maxR="f10" gdRefAng="f0" minAng="f8" maxAng="f11">
                  <a:pos x="f113" y="f114"/>
                </a:ahPolar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155" y="f156"/>
                  </a:moveTo>
                  <a:arcTo wR="f25" hR="f25" stAng="f119" swAng="f137"/>
                  <a:lnTo>
                    <a:pt x="f153" y="f154"/>
                  </a:lnTo>
                  <a:arcTo wR="f34" hR="f34" stAng="f117" swAng="f140"/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 rot="13551447">
              <a:off x="404242" y="5789740"/>
              <a:ext cx="743400" cy="297360"/>
            </a:xfrm>
            <a:custGeom>
              <a:avLst>
                <a:gd name="f0" fmla="val 4300"/>
                <a:gd name="f1" fmla="val 540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10800"/>
                <a:gd name="f10" fmla="pin 0 f1 10800"/>
                <a:gd name="f11" fmla="val f9"/>
                <a:gd name="f12" fmla="val f10"/>
                <a:gd name="f13" fmla="+- 21600 0 f9"/>
                <a:gd name="f14" fmla="+- 21600 0 f10"/>
                <a:gd name="f15" fmla="+- 10800 0 f10"/>
                <a:gd name="f16" fmla="*/ f9 f7 1"/>
                <a:gd name="f17" fmla="*/ f10 f8 1"/>
                <a:gd name="f18" fmla="*/ f9 f15 1"/>
                <a:gd name="f19" fmla="*/ f14 f8 1"/>
                <a:gd name="f20" fmla="*/ f12 f8 1"/>
                <a:gd name="f21" fmla="*/ f18 1 10800"/>
                <a:gd name="f22" fmla="+- 21600 0 f21"/>
                <a:gd name="f23" fmla="*/ f21 f7 1"/>
                <a:gd name="f24" fmla="*/ f22 f7 1"/>
              </a:gdLst>
              <a:ahLst>
                <a:ahXY gdRefX="f0" minX="f4" maxX="f6" gdRefY="f1" minY="f4" maxY="f6">
                  <a:pos x="f16" y="f1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0" r="f24" b="f19"/>
              <a:pathLst>
                <a:path w="21600" h="21600">
                  <a:moveTo>
                    <a:pt x="f4" y="f6"/>
                  </a:moveTo>
                  <a:lnTo>
                    <a:pt x="f11" y="f4"/>
                  </a:lnTo>
                  <a:lnTo>
                    <a:pt x="f11" y="f12"/>
                  </a:lnTo>
                  <a:lnTo>
                    <a:pt x="f13" y="f12"/>
                  </a:lnTo>
                  <a:lnTo>
                    <a:pt x="f13" y="f4"/>
                  </a:lnTo>
                  <a:lnTo>
                    <a:pt x="f5" y="f6"/>
                  </a:lnTo>
                  <a:lnTo>
                    <a:pt x="f13" y="f5"/>
                  </a:lnTo>
                  <a:lnTo>
                    <a:pt x="f13" y="f14"/>
                  </a:lnTo>
                  <a:lnTo>
                    <a:pt x="f11" y="f14"/>
                  </a:lnTo>
                  <a:lnTo>
                    <a:pt x="f11" y="f5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033360" y="5040000"/>
              <a:ext cx="743400" cy="297000"/>
            </a:xfrm>
            <a:custGeom>
              <a:avLst>
                <a:gd name="f0" fmla="val 4300"/>
                <a:gd name="f1" fmla="val 540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10800"/>
                <a:gd name="f10" fmla="pin 0 f1 10800"/>
                <a:gd name="f11" fmla="val f9"/>
                <a:gd name="f12" fmla="val f10"/>
                <a:gd name="f13" fmla="+- 21600 0 f9"/>
                <a:gd name="f14" fmla="+- 21600 0 f10"/>
                <a:gd name="f15" fmla="+- 10800 0 f10"/>
                <a:gd name="f16" fmla="*/ f9 f7 1"/>
                <a:gd name="f17" fmla="*/ f10 f8 1"/>
                <a:gd name="f18" fmla="*/ f9 f15 1"/>
                <a:gd name="f19" fmla="*/ f14 f8 1"/>
                <a:gd name="f20" fmla="*/ f12 f8 1"/>
                <a:gd name="f21" fmla="*/ f18 1 10800"/>
                <a:gd name="f22" fmla="+- 21600 0 f21"/>
                <a:gd name="f23" fmla="*/ f21 f7 1"/>
                <a:gd name="f24" fmla="*/ f22 f7 1"/>
              </a:gdLst>
              <a:ahLst>
                <a:ahXY gdRefX="f0" minX="f4" maxX="f6" gdRefY="f1" minY="f4" maxY="f6">
                  <a:pos x="f16" y="f1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0" r="f24" b="f19"/>
              <a:pathLst>
                <a:path w="21600" h="21600">
                  <a:moveTo>
                    <a:pt x="f4" y="f6"/>
                  </a:moveTo>
                  <a:lnTo>
                    <a:pt x="f11" y="f4"/>
                  </a:lnTo>
                  <a:lnTo>
                    <a:pt x="f11" y="f12"/>
                  </a:lnTo>
                  <a:lnTo>
                    <a:pt x="f13" y="f12"/>
                  </a:lnTo>
                  <a:lnTo>
                    <a:pt x="f13" y="f4"/>
                  </a:lnTo>
                  <a:lnTo>
                    <a:pt x="f5" y="f6"/>
                  </a:lnTo>
                  <a:lnTo>
                    <a:pt x="f13" y="f5"/>
                  </a:lnTo>
                  <a:lnTo>
                    <a:pt x="f13" y="f14"/>
                  </a:lnTo>
                  <a:lnTo>
                    <a:pt x="f11" y="f14"/>
                  </a:lnTo>
                  <a:lnTo>
                    <a:pt x="f11" y="f5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136760" y="1655999"/>
              <a:ext cx="360" cy="3101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36760" y="1440000"/>
              <a:ext cx="735480" cy="4899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AU" sz="1400" b="0" i="1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To Buoy</a:t>
              </a:r>
            </a:p>
          </p:txBody>
        </p:sp>
        <p:sp>
          <p:nvSpPr>
            <p:cNvPr id="24" name="Freeform: Shape 23"/>
            <p:cNvSpPr/>
            <p:nvPr/>
          </p:nvSpPr>
          <p:spPr>
            <a:xfrm rot="5400000">
              <a:off x="3585060" y="1927800"/>
              <a:ext cx="743400" cy="297000"/>
            </a:xfrm>
            <a:custGeom>
              <a:avLst>
                <a:gd name="f0" fmla="val 4300"/>
                <a:gd name="f1" fmla="val 540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10800"/>
                <a:gd name="f10" fmla="pin 0 f1 10800"/>
                <a:gd name="f11" fmla="val f9"/>
                <a:gd name="f12" fmla="val f10"/>
                <a:gd name="f13" fmla="+- 21600 0 f9"/>
                <a:gd name="f14" fmla="+- 21600 0 f10"/>
                <a:gd name="f15" fmla="+- 10800 0 f10"/>
                <a:gd name="f16" fmla="*/ f9 f7 1"/>
                <a:gd name="f17" fmla="*/ f10 f8 1"/>
                <a:gd name="f18" fmla="*/ f9 f15 1"/>
                <a:gd name="f19" fmla="*/ f14 f8 1"/>
                <a:gd name="f20" fmla="*/ f12 f8 1"/>
                <a:gd name="f21" fmla="*/ f18 1 10800"/>
                <a:gd name="f22" fmla="+- 21600 0 f21"/>
                <a:gd name="f23" fmla="*/ f21 f7 1"/>
                <a:gd name="f24" fmla="*/ f22 f7 1"/>
              </a:gdLst>
              <a:ahLst>
                <a:ahXY gdRefX="f0" minX="f4" maxX="f6" gdRefY="f1" minY="f4" maxY="f6">
                  <a:pos x="f16" y="f1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0" r="f24" b="f19"/>
              <a:pathLst>
                <a:path w="21600" h="21600">
                  <a:moveTo>
                    <a:pt x="f4" y="f6"/>
                  </a:moveTo>
                  <a:lnTo>
                    <a:pt x="f11" y="f4"/>
                  </a:lnTo>
                  <a:lnTo>
                    <a:pt x="f11" y="f12"/>
                  </a:lnTo>
                  <a:lnTo>
                    <a:pt x="f13" y="f12"/>
                  </a:lnTo>
                  <a:lnTo>
                    <a:pt x="f13" y="f4"/>
                  </a:lnTo>
                  <a:lnTo>
                    <a:pt x="f5" y="f6"/>
                  </a:lnTo>
                  <a:lnTo>
                    <a:pt x="f13" y="f5"/>
                  </a:lnTo>
                  <a:lnTo>
                    <a:pt x="f13" y="f14"/>
                  </a:lnTo>
                  <a:lnTo>
                    <a:pt x="f11" y="f14"/>
                  </a:lnTo>
                  <a:lnTo>
                    <a:pt x="f11" y="f5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2760" y="4968000"/>
              <a:ext cx="714240" cy="346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AU" sz="1800" b="1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Claw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6760" y="2965679"/>
              <a:ext cx="1015919" cy="346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AU" sz="1800" b="1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Camera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5320" y="6277680"/>
              <a:ext cx="901440" cy="346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AU" sz="1800" b="1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Tracks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545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de-DE" sz="3200" dirty="0"/>
              <a:t>Claw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589505"/>
            <a:ext cx="5408696" cy="3078200"/>
          </a:xfrm>
        </p:spPr>
        <p:txBody>
          <a:bodyPr anchor="ctr"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Two-part cylindrical claw from a PVC pipe: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Upper part: 3 quarters.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Lower part: 1 quarter.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Opening and closing through two servo motors, one for each part.</a:t>
            </a:r>
          </a:p>
          <a:p>
            <a:pPr lvl="0">
              <a:buSzPct val="45000"/>
              <a:buFont typeface="StarSymbol"/>
              <a:buChar char="●"/>
            </a:pPr>
            <a:r>
              <a:rPr lang="de-DE" sz="2400" dirty="0">
                <a:solidFill>
                  <a:schemeClr val="bg1"/>
                </a:solidFill>
              </a:rPr>
              <a:t>First prototype controlled through an Arduino.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362" y="3394899"/>
            <a:ext cx="2948516" cy="32836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49182" y="4057718"/>
            <a:ext cx="2214360" cy="195804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405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AU" sz="5400"/>
              <a:t>Rover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AU" sz="2000"/>
              <a:t>McKay Whight</a:t>
            </a:r>
          </a:p>
          <a:p>
            <a:pPr algn="l"/>
            <a:r>
              <a:rPr lang="en-AU" sz="2000"/>
              <a:t>43225819</a:t>
            </a:r>
          </a:p>
        </p:txBody>
      </p:sp>
    </p:spTree>
    <p:extLst>
      <p:ext uri="{BB962C8B-B14F-4D97-AF65-F5344CB8AC3E}">
        <p14:creationId xmlns:p14="http://schemas.microsoft.com/office/powerpoint/2010/main" val="334985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AU" sz="3200"/>
              <a:t>Design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AU" sz="2400">
                <a:solidFill>
                  <a:schemeClr val="bg1"/>
                </a:solidFill>
              </a:rPr>
              <a:t>Must be able to output enough torque to navigate unfavourable topologies underwater</a:t>
            </a:r>
          </a:p>
          <a:p>
            <a:r>
              <a:rPr lang="en-AU" sz="2400">
                <a:solidFill>
                  <a:schemeClr val="bg1"/>
                </a:solidFill>
              </a:rPr>
              <a:t>Must maintain solid traction with sand/rocks at all times</a:t>
            </a:r>
          </a:p>
          <a:p>
            <a:r>
              <a:rPr lang="en-AU" sz="2400">
                <a:solidFill>
                  <a:schemeClr val="bg1"/>
                </a:solidFill>
              </a:rPr>
              <a:t>Must be able to pivot 360 degrees</a:t>
            </a:r>
          </a:p>
          <a:p>
            <a:r>
              <a:rPr lang="en-AU" sz="2400">
                <a:solidFill>
                  <a:schemeClr val="bg1"/>
                </a:solidFill>
              </a:rPr>
              <a:t>Motors must draw minimal current</a:t>
            </a:r>
          </a:p>
          <a:p>
            <a:r>
              <a:rPr lang="en-AU" sz="2400">
                <a:solidFill>
                  <a:schemeClr val="bg1"/>
                </a:solidFill>
              </a:rPr>
              <a:t>Must be able to accommodate camera tower, claw attachment, rear propeller</a:t>
            </a:r>
          </a:p>
          <a:p>
            <a:r>
              <a:rPr lang="en-AU" sz="2400">
                <a:solidFill>
                  <a:schemeClr val="bg1"/>
                </a:solidFill>
              </a:rPr>
              <a:t>Must be compact enough for manoeuvrability  </a:t>
            </a:r>
          </a:p>
          <a:p>
            <a:r>
              <a:rPr lang="en-AU" sz="2400">
                <a:solidFill>
                  <a:schemeClr val="bg1"/>
                </a:solidFill>
              </a:rPr>
              <a:t>Build simplicity</a:t>
            </a:r>
          </a:p>
          <a:p>
            <a:endParaRPr lang="en-AU" sz="2400">
              <a:solidFill>
                <a:schemeClr val="bg1"/>
              </a:solidFill>
            </a:endParaRPr>
          </a:p>
          <a:p>
            <a:endParaRPr lang="en-AU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31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Concept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312" y="1477392"/>
            <a:ext cx="6893850" cy="37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7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229605"/>
            <a:ext cx="5129784" cy="4398789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236325"/>
            <a:ext cx="5129784" cy="23853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591" y="480059"/>
            <a:ext cx="10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Side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81724" y="480059"/>
            <a:ext cx="1084852" cy="37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Top View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84082" y="4621674"/>
            <a:ext cx="42326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75175" y="4651787"/>
            <a:ext cx="77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200mm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880808" y="5542961"/>
            <a:ext cx="2309567" cy="94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09371" y="5542961"/>
            <a:ext cx="829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150mm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256363" y="5552388"/>
            <a:ext cx="6598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56363" y="5628394"/>
            <a:ext cx="70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40mm</a:t>
            </a:r>
          </a:p>
        </p:txBody>
      </p:sp>
    </p:spTree>
    <p:extLst>
      <p:ext uri="{BB962C8B-B14F-4D97-AF65-F5344CB8AC3E}">
        <p14:creationId xmlns:p14="http://schemas.microsoft.com/office/powerpoint/2010/main" val="553333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AU" sz="3200"/>
              <a:t>Current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4 Independent wheels</a:t>
            </a:r>
          </a:p>
          <a:p>
            <a:r>
              <a:rPr lang="en-AU" sz="2400" dirty="0">
                <a:solidFill>
                  <a:schemeClr val="bg1"/>
                </a:solidFill>
              </a:rPr>
              <a:t>12V, 1000:1 DC Micro Metal Gear Motors on each wheel</a:t>
            </a:r>
          </a:p>
          <a:p>
            <a:r>
              <a:rPr lang="en-AU" sz="2400" dirty="0">
                <a:solidFill>
                  <a:schemeClr val="bg1"/>
                </a:solidFill>
              </a:rPr>
              <a:t>80mm treaded off road tyres</a:t>
            </a:r>
          </a:p>
          <a:p>
            <a:r>
              <a:rPr lang="en-AU" sz="2400" dirty="0">
                <a:solidFill>
                  <a:schemeClr val="bg1"/>
                </a:solidFill>
              </a:rPr>
              <a:t>Aluminium sheet frame</a:t>
            </a:r>
          </a:p>
          <a:p>
            <a:r>
              <a:rPr lang="en-AU" sz="2400" dirty="0">
                <a:solidFill>
                  <a:schemeClr val="bg1"/>
                </a:solidFill>
              </a:rPr>
              <a:t>L298N dual H-bridge motor driver</a:t>
            </a:r>
          </a:p>
          <a:p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90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Buoyancy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56082" y="1825625"/>
                <a:ext cx="5697718" cy="456622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AU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=0.00030246883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 ×9.81</m:t>
                      </m:r>
                    </m:oMath>
                  </m:oMathPara>
                </a14:m>
                <a:endParaRPr lang="en-AU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=2.967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</a:t>
                </a:r>
              </a:p>
              <a:p>
                <a:pPr marL="0" indent="0" algn="ctr">
                  <a:buNone/>
                </a:pPr>
                <a:endParaRPr lang="en-AU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AU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=0.30247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×9.81</m:t>
                      </m:r>
                    </m:oMath>
                  </m:oMathPara>
                </a14:m>
                <a:endParaRPr lang="en-AU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=2.967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AU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…Neutrally buoyant!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6082" y="1825625"/>
                <a:ext cx="5697718" cy="4566228"/>
              </a:xfrm>
              <a:blipFill>
                <a:blip r:embed="rId2"/>
                <a:stretch>
                  <a:fillRect l="-2246" b="-16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09" y="1610734"/>
            <a:ext cx="3677784" cy="47811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98862" y="3864990"/>
            <a:ext cx="942680" cy="136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1498862" y="4110087"/>
            <a:ext cx="1583039" cy="13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7368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DC Motor Selection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87463"/>
              </p:ext>
            </p:extLst>
          </p:nvPr>
        </p:nvGraphicFramePr>
        <p:xfrm>
          <a:off x="1781666" y="1690688"/>
          <a:ext cx="8842343" cy="49105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8003">
                  <a:extLst>
                    <a:ext uri="{9D8B030D-6E8A-4147-A177-3AD203B41FA5}">
                      <a16:colId xmlns:a16="http://schemas.microsoft.com/office/drawing/2014/main" val="2769538391"/>
                    </a:ext>
                  </a:extLst>
                </a:gridCol>
                <a:gridCol w="1597579">
                  <a:extLst>
                    <a:ext uri="{9D8B030D-6E8A-4147-A177-3AD203B41FA5}">
                      <a16:colId xmlns:a16="http://schemas.microsoft.com/office/drawing/2014/main" val="114281445"/>
                    </a:ext>
                  </a:extLst>
                </a:gridCol>
                <a:gridCol w="1301267">
                  <a:extLst>
                    <a:ext uri="{9D8B030D-6E8A-4147-A177-3AD203B41FA5}">
                      <a16:colId xmlns:a16="http://schemas.microsoft.com/office/drawing/2014/main" val="23660368"/>
                    </a:ext>
                  </a:extLst>
                </a:gridCol>
                <a:gridCol w="1426690">
                  <a:extLst>
                    <a:ext uri="{9D8B030D-6E8A-4147-A177-3AD203B41FA5}">
                      <a16:colId xmlns:a16="http://schemas.microsoft.com/office/drawing/2014/main" val="624449468"/>
                    </a:ext>
                  </a:extLst>
                </a:gridCol>
                <a:gridCol w="1489402">
                  <a:extLst>
                    <a:ext uri="{9D8B030D-6E8A-4147-A177-3AD203B41FA5}">
                      <a16:colId xmlns:a16="http://schemas.microsoft.com/office/drawing/2014/main" val="3082378733"/>
                    </a:ext>
                  </a:extLst>
                </a:gridCol>
                <a:gridCol w="1489402">
                  <a:extLst>
                    <a:ext uri="{9D8B030D-6E8A-4147-A177-3AD203B41FA5}">
                      <a16:colId xmlns:a16="http://schemas.microsoft.com/office/drawing/2014/main" val="1990875226"/>
                    </a:ext>
                  </a:extLst>
                </a:gridCol>
              </a:tblGrid>
              <a:tr h="795743">
                <a:tc>
                  <a:txBody>
                    <a:bodyPr/>
                    <a:lstStyle/>
                    <a:p>
                      <a:r>
                        <a:rPr lang="en-AU" sz="1600" dirty="0"/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Stall Torque (N-m)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Stall Current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Free-Run Speed (RPM)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Cost /unit ($AUD)</a:t>
                      </a:r>
                    </a:p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5101"/>
                  </a:ext>
                </a:extLst>
              </a:tr>
              <a:tr h="795743">
                <a:tc>
                  <a:txBody>
                    <a:bodyPr/>
                    <a:lstStyle/>
                    <a:p>
                      <a:r>
                        <a:rPr lang="en-AU" sz="1600" dirty="0"/>
                        <a:t>12V 298:1 Micro Metal Gear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3.59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22422"/>
                  </a:ext>
                </a:extLst>
              </a:tr>
              <a:tr h="795743">
                <a:tc>
                  <a:txBody>
                    <a:bodyPr/>
                    <a:lstStyle/>
                    <a:p>
                      <a:r>
                        <a:rPr lang="en-AU" sz="1600" dirty="0"/>
                        <a:t>12V 1000:1 Micro Metal Gear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91955"/>
                  </a:ext>
                </a:extLst>
              </a:tr>
              <a:tr h="795742">
                <a:tc>
                  <a:txBody>
                    <a:bodyPr/>
                    <a:lstStyle/>
                    <a:p>
                      <a:r>
                        <a:rPr lang="en-AU" sz="1600" dirty="0" err="1"/>
                        <a:t>Pololu</a:t>
                      </a:r>
                      <a:r>
                        <a:rPr lang="en-AU" sz="1600" dirty="0"/>
                        <a:t> 25D Metal Gear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9.00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946239"/>
                  </a:ext>
                </a:extLst>
              </a:tr>
              <a:tr h="795742">
                <a:tc>
                  <a:txBody>
                    <a:bodyPr/>
                    <a:lstStyle/>
                    <a:p>
                      <a:r>
                        <a:rPr lang="en-AU" sz="1600" dirty="0"/>
                        <a:t>XD-37GB520 Metal Gear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2.19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15.34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297156"/>
                  </a:ext>
                </a:extLst>
              </a:tr>
              <a:tr h="795742">
                <a:tc>
                  <a:txBody>
                    <a:bodyPr/>
                    <a:lstStyle/>
                    <a:p>
                      <a:r>
                        <a:rPr lang="en-AU" sz="1600" kern="1200" dirty="0">
                          <a:effectLst/>
                        </a:rPr>
                        <a:t>12V </a:t>
                      </a:r>
                      <a:r>
                        <a:rPr lang="en-AU" sz="1600" kern="1200" dirty="0" err="1">
                          <a:effectLst/>
                        </a:rPr>
                        <a:t>Techbrands</a:t>
                      </a:r>
                      <a:r>
                        <a:rPr lang="en-AU" sz="1600" kern="1200" dirty="0">
                          <a:effectLst/>
                        </a:rPr>
                        <a:t> YG-2734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19.95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/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48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473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Battery Selection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26099"/>
              </p:ext>
            </p:extLst>
          </p:nvPr>
        </p:nvGraphicFramePr>
        <p:xfrm>
          <a:off x="1887086" y="2435404"/>
          <a:ext cx="8417828" cy="203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457">
                  <a:extLst>
                    <a:ext uri="{9D8B030D-6E8A-4147-A177-3AD203B41FA5}">
                      <a16:colId xmlns:a16="http://schemas.microsoft.com/office/drawing/2014/main" val="3329179696"/>
                    </a:ext>
                  </a:extLst>
                </a:gridCol>
                <a:gridCol w="2104457">
                  <a:extLst>
                    <a:ext uri="{9D8B030D-6E8A-4147-A177-3AD203B41FA5}">
                      <a16:colId xmlns:a16="http://schemas.microsoft.com/office/drawing/2014/main" val="1694093326"/>
                    </a:ext>
                  </a:extLst>
                </a:gridCol>
                <a:gridCol w="2104457">
                  <a:extLst>
                    <a:ext uri="{9D8B030D-6E8A-4147-A177-3AD203B41FA5}">
                      <a16:colId xmlns:a16="http://schemas.microsoft.com/office/drawing/2014/main" val="2313449714"/>
                    </a:ext>
                  </a:extLst>
                </a:gridCol>
                <a:gridCol w="2104457">
                  <a:extLst>
                    <a:ext uri="{9D8B030D-6E8A-4147-A177-3AD203B41FA5}">
                      <a16:colId xmlns:a16="http://schemas.microsoft.com/office/drawing/2014/main" val="1677054712"/>
                    </a:ext>
                  </a:extLst>
                </a:gridCol>
              </a:tblGrid>
              <a:tr h="742958">
                <a:tc>
                  <a:txBody>
                    <a:bodyPr/>
                    <a:lstStyle/>
                    <a:p>
                      <a:r>
                        <a:rPr lang="en-AU" dirty="0"/>
                        <a:t>Battery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Current Capacity (</a:t>
                      </a:r>
                      <a:r>
                        <a:rPr lang="en-AU" dirty="0" err="1"/>
                        <a:t>mAh</a:t>
                      </a:r>
                      <a:r>
                        <a:rPr lang="en-A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Voltage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Cost ($AUD)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75277"/>
                  </a:ext>
                </a:extLst>
              </a:tr>
              <a:tr h="430444">
                <a:tc>
                  <a:txBody>
                    <a:bodyPr/>
                    <a:lstStyle/>
                    <a:p>
                      <a:r>
                        <a:rPr lang="en-AU" dirty="0" err="1"/>
                        <a:t>LiPo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9.13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45942"/>
                  </a:ext>
                </a:extLst>
              </a:tr>
              <a:tr h="430444">
                <a:tc>
                  <a:txBody>
                    <a:bodyPr/>
                    <a:lstStyle/>
                    <a:p>
                      <a:r>
                        <a:rPr lang="en-AU" dirty="0"/>
                        <a:t>NiMH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4.40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933264"/>
                  </a:ext>
                </a:extLst>
              </a:tr>
              <a:tr h="430444">
                <a:tc>
                  <a:txBody>
                    <a:bodyPr/>
                    <a:lstStyle/>
                    <a:p>
                      <a:r>
                        <a:rPr lang="en-AU" dirty="0" err="1"/>
                        <a:t>LiPo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11.04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88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155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Motor Driver Selection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645773"/>
              </p:ext>
            </p:extLst>
          </p:nvPr>
        </p:nvGraphicFramePr>
        <p:xfrm>
          <a:off x="1338606" y="2227955"/>
          <a:ext cx="9247696" cy="23028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7288">
                  <a:extLst>
                    <a:ext uri="{9D8B030D-6E8A-4147-A177-3AD203B41FA5}">
                      <a16:colId xmlns:a16="http://schemas.microsoft.com/office/drawing/2014/main" val="492999169"/>
                    </a:ext>
                  </a:extLst>
                </a:gridCol>
                <a:gridCol w="1945102">
                  <a:extLst>
                    <a:ext uri="{9D8B030D-6E8A-4147-A177-3AD203B41FA5}">
                      <a16:colId xmlns:a16="http://schemas.microsoft.com/office/drawing/2014/main" val="3861065175"/>
                    </a:ext>
                  </a:extLst>
                </a:gridCol>
                <a:gridCol w="1945102">
                  <a:extLst>
                    <a:ext uri="{9D8B030D-6E8A-4147-A177-3AD203B41FA5}">
                      <a16:colId xmlns:a16="http://schemas.microsoft.com/office/drawing/2014/main" val="2419524996"/>
                    </a:ext>
                  </a:extLst>
                </a:gridCol>
                <a:gridCol w="1945102">
                  <a:extLst>
                    <a:ext uri="{9D8B030D-6E8A-4147-A177-3AD203B41FA5}">
                      <a16:colId xmlns:a16="http://schemas.microsoft.com/office/drawing/2014/main" val="996400556"/>
                    </a:ext>
                  </a:extLst>
                </a:gridCol>
                <a:gridCol w="1945102">
                  <a:extLst>
                    <a:ext uri="{9D8B030D-6E8A-4147-A177-3AD203B41FA5}">
                      <a16:colId xmlns:a16="http://schemas.microsoft.com/office/drawing/2014/main" val="3627846865"/>
                    </a:ext>
                  </a:extLst>
                </a:gridCol>
              </a:tblGrid>
              <a:tr h="818215">
                <a:tc>
                  <a:txBody>
                    <a:bodyPr/>
                    <a:lstStyle/>
                    <a:p>
                      <a:r>
                        <a:rPr lang="en-AU" dirty="0"/>
                        <a:t>Motor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Motor Voltage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Continuous Current Supply per pin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Motor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Cost ($AUD)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44279"/>
                  </a:ext>
                </a:extLst>
              </a:tr>
              <a:tr h="474045">
                <a:tc>
                  <a:txBody>
                    <a:bodyPr/>
                    <a:lstStyle/>
                    <a:p>
                      <a:r>
                        <a:rPr lang="en-AU" dirty="0"/>
                        <a:t>L298N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 –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20291"/>
                  </a:ext>
                </a:extLst>
              </a:tr>
              <a:tr h="474045">
                <a:tc>
                  <a:txBody>
                    <a:bodyPr/>
                    <a:lstStyle/>
                    <a:p>
                      <a:r>
                        <a:rPr lang="en-AU" dirty="0"/>
                        <a:t>30A VNH2SP30 motor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5.5-16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7.29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815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82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sz="3600" dirty="0">
                <a:solidFill>
                  <a:schemeClr val="bg1"/>
                </a:solidFill>
              </a:rPr>
              <a:t>Buoy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216526" y="1146600"/>
            <a:ext cx="4608000" cy="4564801"/>
            <a:chOff x="5112000" y="2203199"/>
            <a:chExt cx="4608000" cy="4564801"/>
          </a:xfrm>
        </p:grpSpPr>
        <p:sp>
          <p:nvSpPr>
            <p:cNvPr id="56" name="Freeform: Shape 55"/>
            <p:cNvSpPr/>
            <p:nvPr/>
          </p:nvSpPr>
          <p:spPr>
            <a:xfrm>
              <a:off x="7128000" y="2880000"/>
              <a:ext cx="1080000" cy="216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62319" y="6278040"/>
              <a:ext cx="793440" cy="4899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AU" sz="1400" b="0" i="1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To Rover</a:t>
              </a: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8063999" y="2448000"/>
              <a:ext cx="1224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7775280" y="2844000"/>
              <a:ext cx="360" cy="342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7704360" y="2844000"/>
              <a:ext cx="360" cy="27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7633080" y="2844000"/>
              <a:ext cx="360" cy="27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7562160" y="2844000"/>
              <a:ext cx="360" cy="27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7490880" y="2844000"/>
              <a:ext cx="360" cy="27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7419960" y="2844000"/>
              <a:ext cx="360" cy="27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7348680" y="2844000"/>
              <a:ext cx="360" cy="27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7277760" y="2844000"/>
              <a:ext cx="360" cy="27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5112000" y="3456000"/>
              <a:ext cx="4608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7560000" y="3456000"/>
              <a:ext cx="432000" cy="43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8160">
              <a:solidFill>
                <a:srgbClr val="000000"/>
              </a:solidFill>
              <a:custDash>
                <a:ds d="197000" sp="197000"/>
              </a:custDash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: Shape 68"/>
            <p:cNvSpPr/>
            <p:nvPr/>
          </p:nvSpPr>
          <p:spPr>
            <a:xfrm rot="5400000">
              <a:off x="7157353" y="5726160"/>
              <a:ext cx="743400" cy="297000"/>
            </a:xfrm>
            <a:custGeom>
              <a:avLst>
                <a:gd name="f0" fmla="val 4300"/>
                <a:gd name="f1" fmla="val 540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0 10800"/>
                <a:gd name="f10" fmla="pin 0 f1 10800"/>
                <a:gd name="f11" fmla="val f9"/>
                <a:gd name="f12" fmla="val f10"/>
                <a:gd name="f13" fmla="+- 21600 0 f9"/>
                <a:gd name="f14" fmla="+- 21600 0 f10"/>
                <a:gd name="f15" fmla="+- 10800 0 f10"/>
                <a:gd name="f16" fmla="*/ f9 f7 1"/>
                <a:gd name="f17" fmla="*/ f10 f8 1"/>
                <a:gd name="f18" fmla="*/ f9 f15 1"/>
                <a:gd name="f19" fmla="*/ f14 f8 1"/>
                <a:gd name="f20" fmla="*/ f12 f8 1"/>
                <a:gd name="f21" fmla="*/ f18 1 10800"/>
                <a:gd name="f22" fmla="+- 21600 0 f21"/>
                <a:gd name="f23" fmla="*/ f21 f7 1"/>
                <a:gd name="f24" fmla="*/ f22 f7 1"/>
              </a:gdLst>
              <a:ahLst>
                <a:ahXY gdRefX="f0" minX="f4" maxX="f6" gdRefY="f1" minY="f4" maxY="f6">
                  <a:pos x="f16" y="f1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0" r="f24" b="f19"/>
              <a:pathLst>
                <a:path w="21600" h="21600">
                  <a:moveTo>
                    <a:pt x="f4" y="f6"/>
                  </a:moveTo>
                  <a:lnTo>
                    <a:pt x="f11" y="f4"/>
                  </a:lnTo>
                  <a:lnTo>
                    <a:pt x="f11" y="f12"/>
                  </a:lnTo>
                  <a:lnTo>
                    <a:pt x="f13" y="f12"/>
                  </a:lnTo>
                  <a:lnTo>
                    <a:pt x="f13" y="f4"/>
                  </a:lnTo>
                  <a:lnTo>
                    <a:pt x="f5" y="f6"/>
                  </a:lnTo>
                  <a:lnTo>
                    <a:pt x="f13" y="f5"/>
                  </a:lnTo>
                  <a:lnTo>
                    <a:pt x="f13" y="f14"/>
                  </a:lnTo>
                  <a:lnTo>
                    <a:pt x="f11" y="f14"/>
                  </a:lnTo>
                  <a:lnTo>
                    <a:pt x="f11" y="f5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280000" y="2808000"/>
              <a:ext cx="8650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AU" sz="1800" b="1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Winch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824961" y="4608000"/>
              <a:ext cx="1670732" cy="7102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AU" sz="1400" b="0" i="1" u="none" strike="noStrike" kern="1200" cap="none" dirty="0" err="1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Comms</a:t>
              </a:r>
              <a:r>
                <a:rPr lang="en-AU" sz="1400" b="0" i="1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 cable attached to winch (mechanism TBC)</a:t>
              </a:r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5328000" y="2736000"/>
              <a:ext cx="1655999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405040" y="2808000"/>
              <a:ext cx="1501920" cy="6022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AU" sz="1800" b="1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Controller &amp;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AU" sz="1800" b="1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Transceiver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400000" y="2203199"/>
              <a:ext cx="1512000" cy="604800"/>
              <a:chOff x="5400000" y="2203199"/>
              <a:chExt cx="1512000" cy="604800"/>
            </a:xfrm>
          </p:grpSpPr>
          <p:sp>
            <p:nvSpPr>
              <p:cNvPr id="75" name="Freeform: Shape 74"/>
              <p:cNvSpPr/>
              <p:nvPr/>
            </p:nvSpPr>
            <p:spPr>
              <a:xfrm>
                <a:off x="5976000" y="2635200"/>
                <a:ext cx="360000" cy="144000"/>
              </a:xfrm>
              <a:custGeom>
                <a:avLst>
                  <a:gd name="f0" fmla="val 16200000"/>
                  <a:gd name="f1" fmla="val 5400"/>
                </a:avLst>
                <a:gdLst>
                  <a:gd name="f2" fmla="val 21600000"/>
                  <a:gd name="f3" fmla="val 10800000"/>
                  <a:gd name="f4" fmla="val 5400000"/>
                  <a:gd name="f5" fmla="val 180"/>
                  <a:gd name="f6" fmla="val w"/>
                  <a:gd name="f7" fmla="val h"/>
                  <a:gd name="f8" fmla="val 0"/>
                  <a:gd name="f9" fmla="*/ 5419351 1 1725033"/>
                  <a:gd name="f10" fmla="val 10800"/>
                  <a:gd name="f11" fmla="val 21599999"/>
                  <a:gd name="f12" fmla="min 0 21600"/>
                  <a:gd name="f13" fmla="max 0 21600"/>
                  <a:gd name="f14" fmla="*/ f9 1 2"/>
                  <a:gd name="f15" fmla="*/ f6 1 21600"/>
                  <a:gd name="f16" fmla="*/ f7 1 21600"/>
                  <a:gd name="f17" fmla="*/ f9 1 180"/>
                  <a:gd name="f18" fmla="pin 0 f1 10800"/>
                  <a:gd name="f19" fmla="pin 0 f0 21599999"/>
                  <a:gd name="f20" fmla="+- f13 0 f12"/>
                  <a:gd name="f21" fmla="+- 10800 0 f18"/>
                  <a:gd name="f22" fmla="+- 10800 f18 0"/>
                  <a:gd name="f23" fmla="+- 0 0 f19"/>
                  <a:gd name="f24" fmla="*/ f18 f18 1"/>
                  <a:gd name="f25" fmla="*/ f20 1 2"/>
                  <a:gd name="f26" fmla="+- f23 f4 0"/>
                  <a:gd name="f27" fmla="+- f12 f25 0"/>
                  <a:gd name="f28" fmla="*/ f25 f25 1"/>
                  <a:gd name="f29" fmla="min f21 f22"/>
                  <a:gd name="f30" fmla="max f21 f22"/>
                  <a:gd name="f31" fmla="*/ f26 f5 1"/>
                  <a:gd name="f32" fmla="+- f30 0 f29"/>
                  <a:gd name="f33" fmla="*/ f31 1 f3"/>
                  <a:gd name="f34" fmla="*/ f32 1 2"/>
                  <a:gd name="f35" fmla="+- 0 0 f33"/>
                  <a:gd name="f36" fmla="+- f29 f34 0"/>
                  <a:gd name="f37" fmla="*/ f34 f34 1"/>
                  <a:gd name="f38" fmla="val f35"/>
                  <a:gd name="f39" fmla="*/ f38 f17 1"/>
                  <a:gd name="f40" fmla="*/ f38 f9 1"/>
                  <a:gd name="f41" fmla="+- 0 0 f39"/>
                  <a:gd name="f42" fmla="*/ f40 1 f5"/>
                  <a:gd name="f43" fmla="*/ f41 f3 1"/>
                  <a:gd name="f44" fmla="+- 0 0 f42"/>
                  <a:gd name="f45" fmla="*/ f43 1 f9"/>
                  <a:gd name="f46" fmla="+- f44 f9 0"/>
                  <a:gd name="f47" fmla="+- f45 0 f4"/>
                  <a:gd name="f48" fmla="+- f46 f14 0"/>
                  <a:gd name="f49" fmla="sin 1 f47"/>
                  <a:gd name="f50" fmla="cos 1 f47"/>
                  <a:gd name="f51" fmla="+- 0 0 f48"/>
                  <a:gd name="f52" fmla="+- 0 0 f49"/>
                  <a:gd name="f53" fmla="+- 0 0 f50"/>
                  <a:gd name="f54" fmla="*/ f51 f3 1"/>
                  <a:gd name="f55" fmla="*/ 10800 f52 1"/>
                  <a:gd name="f56" fmla="*/ 10800 f53 1"/>
                  <a:gd name="f57" fmla="*/ f54 1 f9"/>
                  <a:gd name="f58" fmla="+- f55 10800 0"/>
                  <a:gd name="f59" fmla="+- f56 10800 0"/>
                  <a:gd name="f60" fmla="+- f57 0 f4"/>
                  <a:gd name="f61" fmla="+- 21600 0 f58"/>
                  <a:gd name="f62" fmla="cos 1 f60"/>
                  <a:gd name="f63" fmla="sin 1 f60"/>
                  <a:gd name="f64" fmla="+- f59 0 f27"/>
                  <a:gd name="f65" fmla="+- f58 0 f27"/>
                  <a:gd name="f66" fmla="+- f58 0 f36"/>
                  <a:gd name="f67" fmla="+- f59 0 f36"/>
                  <a:gd name="f68" fmla="+- 0 0 f62"/>
                  <a:gd name="f69" fmla="+- 0 0 f63"/>
                  <a:gd name="f70" fmla="+- f61 0 f27"/>
                  <a:gd name="f71" fmla="at2 f65 f64"/>
                  <a:gd name="f72" fmla="+- f61 0 f36"/>
                  <a:gd name="f73" fmla="at2 f66 f67"/>
                  <a:gd name="f74" fmla="*/ f18 f68 1"/>
                  <a:gd name="f75" fmla="*/ f18 f69 1"/>
                  <a:gd name="f76" fmla="at2 f70 f64"/>
                  <a:gd name="f77" fmla="+- f71 f4 0"/>
                  <a:gd name="f78" fmla="+- f73 f4 0"/>
                  <a:gd name="f79" fmla="at2 f72 f67"/>
                  <a:gd name="f80" fmla="*/ f74 f74 1"/>
                  <a:gd name="f81" fmla="*/ f75 f75 1"/>
                  <a:gd name="f82" fmla="+- f76 f4 0"/>
                  <a:gd name="f83" fmla="*/ f77 f9 1"/>
                  <a:gd name="f84" fmla="*/ f78 f9 1"/>
                  <a:gd name="f85" fmla="+- f79 f4 0"/>
                  <a:gd name="f86" fmla="+- f80 f81 0"/>
                  <a:gd name="f87" fmla="*/ f82 f9 1"/>
                  <a:gd name="f88" fmla="*/ f83 1 f3"/>
                  <a:gd name="f89" fmla="*/ f84 1 f3"/>
                  <a:gd name="f90" fmla="*/ f85 f9 1"/>
                  <a:gd name="f91" fmla="sqrt f86"/>
                  <a:gd name="f92" fmla="*/ f87 1 f3"/>
                  <a:gd name="f93" fmla="+- 0 0 f88"/>
                  <a:gd name="f94" fmla="+- 0 0 f89"/>
                  <a:gd name="f95" fmla="*/ f90 1 f3"/>
                  <a:gd name="f96" fmla="*/ f24 1 f91"/>
                  <a:gd name="f97" fmla="+- 0 0 f92"/>
                  <a:gd name="f98" fmla="+- 0 0 f93"/>
                  <a:gd name="f99" fmla="+- 0 0 f95"/>
                  <a:gd name="f100" fmla="+- 0 0 f94"/>
                  <a:gd name="f101" fmla="*/ f68 f96 1"/>
                  <a:gd name="f102" fmla="*/ f69 f96 1"/>
                  <a:gd name="f103" fmla="+- 0 0 f97"/>
                  <a:gd name="f104" fmla="*/ f98 f3 1"/>
                  <a:gd name="f105" fmla="*/ f100 f3 1"/>
                  <a:gd name="f106" fmla="+- 0 0 f99"/>
                  <a:gd name="f107" fmla="+- 10800 0 f101"/>
                  <a:gd name="f108" fmla="+- 10800 0 f102"/>
                  <a:gd name="f109" fmla="*/ f103 f3 1"/>
                  <a:gd name="f110" fmla="*/ f104 1 f9"/>
                  <a:gd name="f111" fmla="*/ f105 1 f9"/>
                  <a:gd name="f112" fmla="*/ f106 f3 1"/>
                  <a:gd name="f113" fmla="*/ f107 f15 1"/>
                  <a:gd name="f114" fmla="*/ f108 f16 1"/>
                  <a:gd name="f115" fmla="*/ f109 1 f9"/>
                  <a:gd name="f116" fmla="+- f110 0 f4"/>
                  <a:gd name="f117" fmla="+- f111 0 f4"/>
                  <a:gd name="f118" fmla="*/ f112 1 f9"/>
                  <a:gd name="f119" fmla="+- f115 0 f4"/>
                  <a:gd name="f120" fmla="cos 1 f117"/>
                  <a:gd name="f121" fmla="sin 1 f117"/>
                  <a:gd name="f122" fmla="+- f118 0 f4"/>
                  <a:gd name="f123" fmla="cos 1 f119"/>
                  <a:gd name="f124" fmla="sin 1 f119"/>
                  <a:gd name="f125" fmla="+- f116 0 f119"/>
                  <a:gd name="f126" fmla="+- 0 0 f120"/>
                  <a:gd name="f127" fmla="+- 0 0 f121"/>
                  <a:gd name="f128" fmla="+- f122 0 f117"/>
                  <a:gd name="f129" fmla="+- 0 0 f123"/>
                  <a:gd name="f130" fmla="+- 0 0 f124"/>
                  <a:gd name="f131" fmla="+- f125 0 f2"/>
                  <a:gd name="f132" fmla="*/ f34 f126 1"/>
                  <a:gd name="f133" fmla="*/ f34 f127 1"/>
                  <a:gd name="f134" fmla="+- f128 f2 0"/>
                  <a:gd name="f135" fmla="*/ f25 f129 1"/>
                  <a:gd name="f136" fmla="*/ f25 f130 1"/>
                  <a:gd name="f137" fmla="?: f125 f131 f125"/>
                  <a:gd name="f138" fmla="*/ f132 f132 1"/>
                  <a:gd name="f139" fmla="*/ f133 f133 1"/>
                  <a:gd name="f140" fmla="?: f128 f128 f134"/>
                  <a:gd name="f141" fmla="*/ f135 f135 1"/>
                  <a:gd name="f142" fmla="*/ f136 f136 1"/>
                  <a:gd name="f143" fmla="+- f138 f139 0"/>
                  <a:gd name="f144" fmla="+- f141 f142 0"/>
                  <a:gd name="f145" fmla="sqrt f143"/>
                  <a:gd name="f146" fmla="sqrt f144"/>
                  <a:gd name="f147" fmla="*/ f37 1 f145"/>
                  <a:gd name="f148" fmla="*/ f28 1 f146"/>
                  <a:gd name="f149" fmla="*/ f126 f147 1"/>
                  <a:gd name="f150" fmla="*/ f127 f147 1"/>
                  <a:gd name="f151" fmla="*/ f129 f148 1"/>
                  <a:gd name="f152" fmla="*/ f130 f148 1"/>
                  <a:gd name="f153" fmla="+- f36 0 f149"/>
                  <a:gd name="f154" fmla="+- f36 0 f150"/>
                  <a:gd name="f155" fmla="+- f27 0 f151"/>
                  <a:gd name="f156" fmla="+- f27 0 f152"/>
                </a:gdLst>
                <a:ahLst>
                  <a:ahPolar gdRefR="f1" minR="f8" maxR="f10" gdRefAng="f0" minAng="f8" maxAng="f11">
                    <a:pos x="f113" y="f114"/>
                  </a:ahPolar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155" y="f156"/>
                    </a:moveTo>
                    <a:arcTo wR="f25" hR="f25" stAng="f119" swAng="f137"/>
                    <a:lnTo>
                      <a:pt x="f153" y="f154"/>
                    </a:lnTo>
                    <a:arcTo wR="f34" hR="f34" stAng="f117" swAng="f140"/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  <a:prstDash val="solid"/>
              </a:ln>
            </p:spPr>
            <p:txBody>
              <a:bodyPr vert="horz" wrap="none" lIns="109080" tIns="64080" rIns="109080" bIns="6408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6" name="Freeform: Shape 75"/>
              <p:cNvSpPr/>
              <p:nvPr/>
            </p:nvSpPr>
            <p:spPr>
              <a:xfrm>
                <a:off x="5760000" y="2448000"/>
                <a:ext cx="792000" cy="316800"/>
              </a:xfrm>
              <a:custGeom>
                <a:avLst>
                  <a:gd name="f0" fmla="val 16200000"/>
                  <a:gd name="f1" fmla="val 5400"/>
                </a:avLst>
                <a:gdLst>
                  <a:gd name="f2" fmla="val 21600000"/>
                  <a:gd name="f3" fmla="val 10800000"/>
                  <a:gd name="f4" fmla="val 5400000"/>
                  <a:gd name="f5" fmla="val 180"/>
                  <a:gd name="f6" fmla="val w"/>
                  <a:gd name="f7" fmla="val h"/>
                  <a:gd name="f8" fmla="val 0"/>
                  <a:gd name="f9" fmla="*/ 5419351 1 1725033"/>
                  <a:gd name="f10" fmla="val 10800"/>
                  <a:gd name="f11" fmla="val 21599999"/>
                  <a:gd name="f12" fmla="min 0 21600"/>
                  <a:gd name="f13" fmla="max 0 21600"/>
                  <a:gd name="f14" fmla="*/ f9 1 2"/>
                  <a:gd name="f15" fmla="*/ f6 1 21600"/>
                  <a:gd name="f16" fmla="*/ f7 1 21600"/>
                  <a:gd name="f17" fmla="*/ f9 1 180"/>
                  <a:gd name="f18" fmla="pin 0 f1 10800"/>
                  <a:gd name="f19" fmla="pin 0 f0 21599999"/>
                  <a:gd name="f20" fmla="+- f13 0 f12"/>
                  <a:gd name="f21" fmla="+- 10800 0 f18"/>
                  <a:gd name="f22" fmla="+- 10800 f18 0"/>
                  <a:gd name="f23" fmla="+- 0 0 f19"/>
                  <a:gd name="f24" fmla="*/ f18 f18 1"/>
                  <a:gd name="f25" fmla="*/ f20 1 2"/>
                  <a:gd name="f26" fmla="+- f23 f4 0"/>
                  <a:gd name="f27" fmla="+- f12 f25 0"/>
                  <a:gd name="f28" fmla="*/ f25 f25 1"/>
                  <a:gd name="f29" fmla="min f21 f22"/>
                  <a:gd name="f30" fmla="max f21 f22"/>
                  <a:gd name="f31" fmla="*/ f26 f5 1"/>
                  <a:gd name="f32" fmla="+- f30 0 f29"/>
                  <a:gd name="f33" fmla="*/ f31 1 f3"/>
                  <a:gd name="f34" fmla="*/ f32 1 2"/>
                  <a:gd name="f35" fmla="+- 0 0 f33"/>
                  <a:gd name="f36" fmla="+- f29 f34 0"/>
                  <a:gd name="f37" fmla="*/ f34 f34 1"/>
                  <a:gd name="f38" fmla="val f35"/>
                  <a:gd name="f39" fmla="*/ f38 f17 1"/>
                  <a:gd name="f40" fmla="*/ f38 f9 1"/>
                  <a:gd name="f41" fmla="+- 0 0 f39"/>
                  <a:gd name="f42" fmla="*/ f40 1 f5"/>
                  <a:gd name="f43" fmla="*/ f41 f3 1"/>
                  <a:gd name="f44" fmla="+- 0 0 f42"/>
                  <a:gd name="f45" fmla="*/ f43 1 f9"/>
                  <a:gd name="f46" fmla="+- f44 f9 0"/>
                  <a:gd name="f47" fmla="+- f45 0 f4"/>
                  <a:gd name="f48" fmla="+- f46 f14 0"/>
                  <a:gd name="f49" fmla="sin 1 f47"/>
                  <a:gd name="f50" fmla="cos 1 f47"/>
                  <a:gd name="f51" fmla="+- 0 0 f48"/>
                  <a:gd name="f52" fmla="+- 0 0 f49"/>
                  <a:gd name="f53" fmla="+- 0 0 f50"/>
                  <a:gd name="f54" fmla="*/ f51 f3 1"/>
                  <a:gd name="f55" fmla="*/ 10800 f52 1"/>
                  <a:gd name="f56" fmla="*/ 10800 f53 1"/>
                  <a:gd name="f57" fmla="*/ f54 1 f9"/>
                  <a:gd name="f58" fmla="+- f55 10800 0"/>
                  <a:gd name="f59" fmla="+- f56 10800 0"/>
                  <a:gd name="f60" fmla="+- f57 0 f4"/>
                  <a:gd name="f61" fmla="+- 21600 0 f58"/>
                  <a:gd name="f62" fmla="cos 1 f60"/>
                  <a:gd name="f63" fmla="sin 1 f60"/>
                  <a:gd name="f64" fmla="+- f59 0 f27"/>
                  <a:gd name="f65" fmla="+- f58 0 f27"/>
                  <a:gd name="f66" fmla="+- f58 0 f36"/>
                  <a:gd name="f67" fmla="+- f59 0 f36"/>
                  <a:gd name="f68" fmla="+- 0 0 f62"/>
                  <a:gd name="f69" fmla="+- 0 0 f63"/>
                  <a:gd name="f70" fmla="+- f61 0 f27"/>
                  <a:gd name="f71" fmla="at2 f65 f64"/>
                  <a:gd name="f72" fmla="+- f61 0 f36"/>
                  <a:gd name="f73" fmla="at2 f66 f67"/>
                  <a:gd name="f74" fmla="*/ f18 f68 1"/>
                  <a:gd name="f75" fmla="*/ f18 f69 1"/>
                  <a:gd name="f76" fmla="at2 f70 f64"/>
                  <a:gd name="f77" fmla="+- f71 f4 0"/>
                  <a:gd name="f78" fmla="+- f73 f4 0"/>
                  <a:gd name="f79" fmla="at2 f72 f67"/>
                  <a:gd name="f80" fmla="*/ f74 f74 1"/>
                  <a:gd name="f81" fmla="*/ f75 f75 1"/>
                  <a:gd name="f82" fmla="+- f76 f4 0"/>
                  <a:gd name="f83" fmla="*/ f77 f9 1"/>
                  <a:gd name="f84" fmla="*/ f78 f9 1"/>
                  <a:gd name="f85" fmla="+- f79 f4 0"/>
                  <a:gd name="f86" fmla="+- f80 f81 0"/>
                  <a:gd name="f87" fmla="*/ f82 f9 1"/>
                  <a:gd name="f88" fmla="*/ f83 1 f3"/>
                  <a:gd name="f89" fmla="*/ f84 1 f3"/>
                  <a:gd name="f90" fmla="*/ f85 f9 1"/>
                  <a:gd name="f91" fmla="sqrt f86"/>
                  <a:gd name="f92" fmla="*/ f87 1 f3"/>
                  <a:gd name="f93" fmla="+- 0 0 f88"/>
                  <a:gd name="f94" fmla="+- 0 0 f89"/>
                  <a:gd name="f95" fmla="*/ f90 1 f3"/>
                  <a:gd name="f96" fmla="*/ f24 1 f91"/>
                  <a:gd name="f97" fmla="+- 0 0 f92"/>
                  <a:gd name="f98" fmla="+- 0 0 f93"/>
                  <a:gd name="f99" fmla="+- 0 0 f95"/>
                  <a:gd name="f100" fmla="+- 0 0 f94"/>
                  <a:gd name="f101" fmla="*/ f68 f96 1"/>
                  <a:gd name="f102" fmla="*/ f69 f96 1"/>
                  <a:gd name="f103" fmla="+- 0 0 f97"/>
                  <a:gd name="f104" fmla="*/ f98 f3 1"/>
                  <a:gd name="f105" fmla="*/ f100 f3 1"/>
                  <a:gd name="f106" fmla="+- 0 0 f99"/>
                  <a:gd name="f107" fmla="+- 10800 0 f101"/>
                  <a:gd name="f108" fmla="+- 10800 0 f102"/>
                  <a:gd name="f109" fmla="*/ f103 f3 1"/>
                  <a:gd name="f110" fmla="*/ f104 1 f9"/>
                  <a:gd name="f111" fmla="*/ f105 1 f9"/>
                  <a:gd name="f112" fmla="*/ f106 f3 1"/>
                  <a:gd name="f113" fmla="*/ f107 f15 1"/>
                  <a:gd name="f114" fmla="*/ f108 f16 1"/>
                  <a:gd name="f115" fmla="*/ f109 1 f9"/>
                  <a:gd name="f116" fmla="+- f110 0 f4"/>
                  <a:gd name="f117" fmla="+- f111 0 f4"/>
                  <a:gd name="f118" fmla="*/ f112 1 f9"/>
                  <a:gd name="f119" fmla="+- f115 0 f4"/>
                  <a:gd name="f120" fmla="cos 1 f117"/>
                  <a:gd name="f121" fmla="sin 1 f117"/>
                  <a:gd name="f122" fmla="+- f118 0 f4"/>
                  <a:gd name="f123" fmla="cos 1 f119"/>
                  <a:gd name="f124" fmla="sin 1 f119"/>
                  <a:gd name="f125" fmla="+- f116 0 f119"/>
                  <a:gd name="f126" fmla="+- 0 0 f120"/>
                  <a:gd name="f127" fmla="+- 0 0 f121"/>
                  <a:gd name="f128" fmla="+- f122 0 f117"/>
                  <a:gd name="f129" fmla="+- 0 0 f123"/>
                  <a:gd name="f130" fmla="+- 0 0 f124"/>
                  <a:gd name="f131" fmla="+- f125 0 f2"/>
                  <a:gd name="f132" fmla="*/ f34 f126 1"/>
                  <a:gd name="f133" fmla="*/ f34 f127 1"/>
                  <a:gd name="f134" fmla="+- f128 f2 0"/>
                  <a:gd name="f135" fmla="*/ f25 f129 1"/>
                  <a:gd name="f136" fmla="*/ f25 f130 1"/>
                  <a:gd name="f137" fmla="?: f125 f131 f125"/>
                  <a:gd name="f138" fmla="*/ f132 f132 1"/>
                  <a:gd name="f139" fmla="*/ f133 f133 1"/>
                  <a:gd name="f140" fmla="?: f128 f128 f134"/>
                  <a:gd name="f141" fmla="*/ f135 f135 1"/>
                  <a:gd name="f142" fmla="*/ f136 f136 1"/>
                  <a:gd name="f143" fmla="+- f138 f139 0"/>
                  <a:gd name="f144" fmla="+- f141 f142 0"/>
                  <a:gd name="f145" fmla="sqrt f143"/>
                  <a:gd name="f146" fmla="sqrt f144"/>
                  <a:gd name="f147" fmla="*/ f37 1 f145"/>
                  <a:gd name="f148" fmla="*/ f28 1 f146"/>
                  <a:gd name="f149" fmla="*/ f126 f147 1"/>
                  <a:gd name="f150" fmla="*/ f127 f147 1"/>
                  <a:gd name="f151" fmla="*/ f129 f148 1"/>
                  <a:gd name="f152" fmla="*/ f130 f148 1"/>
                  <a:gd name="f153" fmla="+- f36 0 f149"/>
                  <a:gd name="f154" fmla="+- f36 0 f150"/>
                  <a:gd name="f155" fmla="+- f27 0 f151"/>
                  <a:gd name="f156" fmla="+- f27 0 f152"/>
                </a:gdLst>
                <a:ahLst>
                  <a:ahPolar gdRefR="f1" minR="f8" maxR="f10" gdRefAng="f0" minAng="f8" maxAng="f11">
                    <a:pos x="f113" y="f114"/>
                  </a:ahPolar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155" y="f156"/>
                    </a:moveTo>
                    <a:arcTo wR="f25" hR="f25" stAng="f119" swAng="f137"/>
                    <a:lnTo>
                      <a:pt x="f153" y="f154"/>
                    </a:lnTo>
                    <a:arcTo wR="f34" hR="f34" stAng="f117" swAng="f140"/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  <a:prstDash val="solid"/>
              </a:ln>
            </p:spPr>
            <p:txBody>
              <a:bodyPr vert="horz" wrap="none" lIns="109080" tIns="64080" rIns="109080" bIns="6408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7" name="Freeform: Shape 76"/>
              <p:cNvSpPr/>
              <p:nvPr/>
            </p:nvSpPr>
            <p:spPr>
              <a:xfrm>
                <a:off x="5400000" y="2203199"/>
                <a:ext cx="1512000" cy="604800"/>
              </a:xfrm>
              <a:custGeom>
                <a:avLst>
                  <a:gd name="f0" fmla="val 16200000"/>
                  <a:gd name="f1" fmla="val 5400"/>
                </a:avLst>
                <a:gdLst>
                  <a:gd name="f2" fmla="val 21600000"/>
                  <a:gd name="f3" fmla="val 10800000"/>
                  <a:gd name="f4" fmla="val 5400000"/>
                  <a:gd name="f5" fmla="val 180"/>
                  <a:gd name="f6" fmla="val w"/>
                  <a:gd name="f7" fmla="val h"/>
                  <a:gd name="f8" fmla="val 0"/>
                  <a:gd name="f9" fmla="*/ 5419351 1 1725033"/>
                  <a:gd name="f10" fmla="val 10800"/>
                  <a:gd name="f11" fmla="val 21599999"/>
                  <a:gd name="f12" fmla="min 0 21600"/>
                  <a:gd name="f13" fmla="max 0 21600"/>
                  <a:gd name="f14" fmla="*/ f9 1 2"/>
                  <a:gd name="f15" fmla="*/ f6 1 21600"/>
                  <a:gd name="f16" fmla="*/ f7 1 21600"/>
                  <a:gd name="f17" fmla="*/ f9 1 180"/>
                  <a:gd name="f18" fmla="pin 0 f1 10800"/>
                  <a:gd name="f19" fmla="pin 0 f0 21599999"/>
                  <a:gd name="f20" fmla="+- f13 0 f12"/>
                  <a:gd name="f21" fmla="+- 10800 0 f18"/>
                  <a:gd name="f22" fmla="+- 10800 f18 0"/>
                  <a:gd name="f23" fmla="+- 0 0 f19"/>
                  <a:gd name="f24" fmla="*/ f18 f18 1"/>
                  <a:gd name="f25" fmla="*/ f20 1 2"/>
                  <a:gd name="f26" fmla="+- f23 f4 0"/>
                  <a:gd name="f27" fmla="+- f12 f25 0"/>
                  <a:gd name="f28" fmla="*/ f25 f25 1"/>
                  <a:gd name="f29" fmla="min f21 f22"/>
                  <a:gd name="f30" fmla="max f21 f22"/>
                  <a:gd name="f31" fmla="*/ f26 f5 1"/>
                  <a:gd name="f32" fmla="+- f30 0 f29"/>
                  <a:gd name="f33" fmla="*/ f31 1 f3"/>
                  <a:gd name="f34" fmla="*/ f32 1 2"/>
                  <a:gd name="f35" fmla="+- 0 0 f33"/>
                  <a:gd name="f36" fmla="+- f29 f34 0"/>
                  <a:gd name="f37" fmla="*/ f34 f34 1"/>
                  <a:gd name="f38" fmla="val f35"/>
                  <a:gd name="f39" fmla="*/ f38 f17 1"/>
                  <a:gd name="f40" fmla="*/ f38 f9 1"/>
                  <a:gd name="f41" fmla="+- 0 0 f39"/>
                  <a:gd name="f42" fmla="*/ f40 1 f5"/>
                  <a:gd name="f43" fmla="*/ f41 f3 1"/>
                  <a:gd name="f44" fmla="+- 0 0 f42"/>
                  <a:gd name="f45" fmla="*/ f43 1 f9"/>
                  <a:gd name="f46" fmla="+- f44 f9 0"/>
                  <a:gd name="f47" fmla="+- f45 0 f4"/>
                  <a:gd name="f48" fmla="+- f46 f14 0"/>
                  <a:gd name="f49" fmla="sin 1 f47"/>
                  <a:gd name="f50" fmla="cos 1 f47"/>
                  <a:gd name="f51" fmla="+- 0 0 f48"/>
                  <a:gd name="f52" fmla="+- 0 0 f49"/>
                  <a:gd name="f53" fmla="+- 0 0 f50"/>
                  <a:gd name="f54" fmla="*/ f51 f3 1"/>
                  <a:gd name="f55" fmla="*/ 10800 f52 1"/>
                  <a:gd name="f56" fmla="*/ 10800 f53 1"/>
                  <a:gd name="f57" fmla="*/ f54 1 f9"/>
                  <a:gd name="f58" fmla="+- f55 10800 0"/>
                  <a:gd name="f59" fmla="+- f56 10800 0"/>
                  <a:gd name="f60" fmla="+- f57 0 f4"/>
                  <a:gd name="f61" fmla="+- 21600 0 f58"/>
                  <a:gd name="f62" fmla="cos 1 f60"/>
                  <a:gd name="f63" fmla="sin 1 f60"/>
                  <a:gd name="f64" fmla="+- f59 0 f27"/>
                  <a:gd name="f65" fmla="+- f58 0 f27"/>
                  <a:gd name="f66" fmla="+- f58 0 f36"/>
                  <a:gd name="f67" fmla="+- f59 0 f36"/>
                  <a:gd name="f68" fmla="+- 0 0 f62"/>
                  <a:gd name="f69" fmla="+- 0 0 f63"/>
                  <a:gd name="f70" fmla="+- f61 0 f27"/>
                  <a:gd name="f71" fmla="at2 f65 f64"/>
                  <a:gd name="f72" fmla="+- f61 0 f36"/>
                  <a:gd name="f73" fmla="at2 f66 f67"/>
                  <a:gd name="f74" fmla="*/ f18 f68 1"/>
                  <a:gd name="f75" fmla="*/ f18 f69 1"/>
                  <a:gd name="f76" fmla="at2 f70 f64"/>
                  <a:gd name="f77" fmla="+- f71 f4 0"/>
                  <a:gd name="f78" fmla="+- f73 f4 0"/>
                  <a:gd name="f79" fmla="at2 f72 f67"/>
                  <a:gd name="f80" fmla="*/ f74 f74 1"/>
                  <a:gd name="f81" fmla="*/ f75 f75 1"/>
                  <a:gd name="f82" fmla="+- f76 f4 0"/>
                  <a:gd name="f83" fmla="*/ f77 f9 1"/>
                  <a:gd name="f84" fmla="*/ f78 f9 1"/>
                  <a:gd name="f85" fmla="+- f79 f4 0"/>
                  <a:gd name="f86" fmla="+- f80 f81 0"/>
                  <a:gd name="f87" fmla="*/ f82 f9 1"/>
                  <a:gd name="f88" fmla="*/ f83 1 f3"/>
                  <a:gd name="f89" fmla="*/ f84 1 f3"/>
                  <a:gd name="f90" fmla="*/ f85 f9 1"/>
                  <a:gd name="f91" fmla="sqrt f86"/>
                  <a:gd name="f92" fmla="*/ f87 1 f3"/>
                  <a:gd name="f93" fmla="+- 0 0 f88"/>
                  <a:gd name="f94" fmla="+- 0 0 f89"/>
                  <a:gd name="f95" fmla="*/ f90 1 f3"/>
                  <a:gd name="f96" fmla="*/ f24 1 f91"/>
                  <a:gd name="f97" fmla="+- 0 0 f92"/>
                  <a:gd name="f98" fmla="+- 0 0 f93"/>
                  <a:gd name="f99" fmla="+- 0 0 f95"/>
                  <a:gd name="f100" fmla="+- 0 0 f94"/>
                  <a:gd name="f101" fmla="*/ f68 f96 1"/>
                  <a:gd name="f102" fmla="*/ f69 f96 1"/>
                  <a:gd name="f103" fmla="+- 0 0 f97"/>
                  <a:gd name="f104" fmla="*/ f98 f3 1"/>
                  <a:gd name="f105" fmla="*/ f100 f3 1"/>
                  <a:gd name="f106" fmla="+- 0 0 f99"/>
                  <a:gd name="f107" fmla="+- 10800 0 f101"/>
                  <a:gd name="f108" fmla="+- 10800 0 f102"/>
                  <a:gd name="f109" fmla="*/ f103 f3 1"/>
                  <a:gd name="f110" fmla="*/ f104 1 f9"/>
                  <a:gd name="f111" fmla="*/ f105 1 f9"/>
                  <a:gd name="f112" fmla="*/ f106 f3 1"/>
                  <a:gd name="f113" fmla="*/ f107 f15 1"/>
                  <a:gd name="f114" fmla="*/ f108 f16 1"/>
                  <a:gd name="f115" fmla="*/ f109 1 f9"/>
                  <a:gd name="f116" fmla="+- f110 0 f4"/>
                  <a:gd name="f117" fmla="+- f111 0 f4"/>
                  <a:gd name="f118" fmla="*/ f112 1 f9"/>
                  <a:gd name="f119" fmla="+- f115 0 f4"/>
                  <a:gd name="f120" fmla="cos 1 f117"/>
                  <a:gd name="f121" fmla="sin 1 f117"/>
                  <a:gd name="f122" fmla="+- f118 0 f4"/>
                  <a:gd name="f123" fmla="cos 1 f119"/>
                  <a:gd name="f124" fmla="sin 1 f119"/>
                  <a:gd name="f125" fmla="+- f116 0 f119"/>
                  <a:gd name="f126" fmla="+- 0 0 f120"/>
                  <a:gd name="f127" fmla="+- 0 0 f121"/>
                  <a:gd name="f128" fmla="+- f122 0 f117"/>
                  <a:gd name="f129" fmla="+- 0 0 f123"/>
                  <a:gd name="f130" fmla="+- 0 0 f124"/>
                  <a:gd name="f131" fmla="+- f125 0 f2"/>
                  <a:gd name="f132" fmla="*/ f34 f126 1"/>
                  <a:gd name="f133" fmla="*/ f34 f127 1"/>
                  <a:gd name="f134" fmla="+- f128 f2 0"/>
                  <a:gd name="f135" fmla="*/ f25 f129 1"/>
                  <a:gd name="f136" fmla="*/ f25 f130 1"/>
                  <a:gd name="f137" fmla="?: f125 f131 f125"/>
                  <a:gd name="f138" fmla="*/ f132 f132 1"/>
                  <a:gd name="f139" fmla="*/ f133 f133 1"/>
                  <a:gd name="f140" fmla="?: f128 f128 f134"/>
                  <a:gd name="f141" fmla="*/ f135 f135 1"/>
                  <a:gd name="f142" fmla="*/ f136 f136 1"/>
                  <a:gd name="f143" fmla="+- f138 f139 0"/>
                  <a:gd name="f144" fmla="+- f141 f142 0"/>
                  <a:gd name="f145" fmla="sqrt f143"/>
                  <a:gd name="f146" fmla="sqrt f144"/>
                  <a:gd name="f147" fmla="*/ f37 1 f145"/>
                  <a:gd name="f148" fmla="*/ f28 1 f146"/>
                  <a:gd name="f149" fmla="*/ f126 f147 1"/>
                  <a:gd name="f150" fmla="*/ f127 f147 1"/>
                  <a:gd name="f151" fmla="*/ f129 f148 1"/>
                  <a:gd name="f152" fmla="*/ f130 f148 1"/>
                  <a:gd name="f153" fmla="+- f36 0 f149"/>
                  <a:gd name="f154" fmla="+- f36 0 f150"/>
                  <a:gd name="f155" fmla="+- f27 0 f151"/>
                  <a:gd name="f156" fmla="+- f27 0 f152"/>
                </a:gdLst>
                <a:ahLst>
                  <a:ahPolar gdRefR="f1" minR="f8" maxR="f10" gdRefAng="f0" minAng="f8" maxAng="f11">
                    <a:pos x="f113" y="f114"/>
                  </a:ahPolar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155" y="f156"/>
                    </a:moveTo>
                    <a:arcTo wR="f25" hR="f25" stAng="f119" swAng="f137"/>
                    <a:lnTo>
                      <a:pt x="f153" y="f154"/>
                    </a:lnTo>
                    <a:arcTo wR="f34" hR="f34" stAng="f117" swAng="f140"/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  <a:prstDash val="solid"/>
              </a:ln>
            </p:spPr>
            <p:txBody>
              <a:bodyPr vert="horz" wrap="none" lIns="109080" tIns="64080" rIns="109080" bIns="6408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6682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(1) – </a:t>
            </a:r>
            <a:r>
              <a:rPr lang="en-AU" dirty="0" err="1"/>
              <a:t>Pololu</a:t>
            </a:r>
            <a:r>
              <a:rPr lang="en-AU" dirty="0"/>
              <a:t> Robotics and Electronics. URL: </a:t>
            </a:r>
            <a:r>
              <a:rPr lang="en-AU" dirty="0">
                <a:hlinkClick r:id="rId2"/>
              </a:rPr>
              <a:t>https://www.pololu.com/product/3045</a:t>
            </a:r>
            <a:endParaRPr lang="en-AU" dirty="0"/>
          </a:p>
          <a:p>
            <a:r>
              <a:rPr lang="en-AU" dirty="0"/>
              <a:t>(2) – </a:t>
            </a:r>
            <a:r>
              <a:rPr lang="en-AU" dirty="0" err="1"/>
              <a:t>Pololu</a:t>
            </a:r>
            <a:r>
              <a:rPr lang="en-AU" dirty="0"/>
              <a:t> Robotics and Electronics. URL: </a:t>
            </a:r>
            <a:r>
              <a:rPr lang="en-AU" dirty="0">
                <a:hlinkClick r:id="rId3"/>
              </a:rPr>
              <a:t>https://www.pololu.com/product/3046</a:t>
            </a:r>
            <a:endParaRPr lang="en-AU" dirty="0"/>
          </a:p>
          <a:p>
            <a:r>
              <a:rPr lang="en-AU" dirty="0"/>
              <a:t>(3) – Little Bird Electronics. URL: </a:t>
            </a:r>
            <a:r>
              <a:rPr lang="en-AU" dirty="0">
                <a:hlinkClick r:id="rId4"/>
              </a:rPr>
              <a:t>https://littlebirdelectronics.com.au/products/metal-dc-geared-motor-12v-100rpm-42kg-cm</a:t>
            </a:r>
            <a:r>
              <a:rPr lang="en-AU" dirty="0"/>
              <a:t> </a:t>
            </a:r>
          </a:p>
          <a:p>
            <a:r>
              <a:rPr lang="en-AU" dirty="0"/>
              <a:t>(4) – Little Bird Electronics. URL: </a:t>
            </a:r>
            <a:r>
              <a:rPr lang="en-AU" dirty="0">
                <a:hlinkClick r:id="rId5"/>
              </a:rPr>
              <a:t>https://littlebirdelectronics.com.au/products/12v-dc-reversible-gearhead-motors-36rpm</a:t>
            </a:r>
            <a:r>
              <a:rPr lang="en-AU" dirty="0"/>
              <a:t> </a:t>
            </a:r>
          </a:p>
          <a:p>
            <a:r>
              <a:rPr lang="en-AU" dirty="0"/>
              <a:t>(5) – </a:t>
            </a:r>
            <a:r>
              <a:rPr lang="en-AU" dirty="0" err="1"/>
              <a:t>Pololu</a:t>
            </a:r>
            <a:r>
              <a:rPr lang="en-AU" dirty="0"/>
              <a:t> Robotics and Electronics. URL: https://www.pololu.com/product/3207/specs</a:t>
            </a:r>
          </a:p>
        </p:txBody>
      </p:sp>
    </p:spTree>
    <p:extLst>
      <p:ext uri="{BB962C8B-B14F-4D97-AF65-F5344CB8AC3E}">
        <p14:creationId xmlns:p14="http://schemas.microsoft.com/office/powerpoint/2010/main" val="200454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sz="3600" dirty="0">
                <a:solidFill>
                  <a:schemeClr val="bg1"/>
                </a:solidFill>
              </a:rPr>
              <a:t>Process Flow Diagram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216525" y="820602"/>
            <a:ext cx="7662291" cy="5216796"/>
            <a:chOff x="739080" y="1224000"/>
            <a:chExt cx="8601840" cy="58564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 t="2852" b="4769"/>
            <a:stretch>
              <a:fillRect/>
            </a:stretch>
          </p:blipFill>
          <p:spPr>
            <a:xfrm>
              <a:off x="739080" y="1224360"/>
              <a:ext cx="4482000" cy="5855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 l="4038" t="2845" b="4765"/>
            <a:stretch>
              <a:fillRect/>
            </a:stretch>
          </p:blipFill>
          <p:spPr>
            <a:xfrm>
              <a:off x="5040000" y="1224000"/>
              <a:ext cx="4300920" cy="585647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3115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sz="3600" dirty="0">
                <a:solidFill>
                  <a:schemeClr val="bg1"/>
                </a:solidFill>
              </a:rPr>
              <a:t>Signal Flow Diagram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5384" t="2852" r="17833" b="11430"/>
          <a:stretch>
            <a:fillRect/>
          </a:stretch>
        </p:blipFill>
        <p:spPr>
          <a:xfrm>
            <a:off x="4216525" y="65754"/>
            <a:ext cx="4259817" cy="6726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52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AU" sz="5400" dirty="0"/>
              <a:t>Teleoperation and Buoy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AU" sz="2000" dirty="0"/>
              <a:t>Samuel Williams</a:t>
            </a:r>
          </a:p>
          <a:p>
            <a:pPr algn="l"/>
            <a:r>
              <a:rPr lang="en-AU" sz="2000" dirty="0"/>
              <a:t>43219667</a:t>
            </a:r>
          </a:p>
        </p:txBody>
      </p:sp>
    </p:spTree>
    <p:extLst>
      <p:ext uri="{BB962C8B-B14F-4D97-AF65-F5344CB8AC3E}">
        <p14:creationId xmlns:p14="http://schemas.microsoft.com/office/powerpoint/2010/main" val="130113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15000" t="5835" r="9360" b="5083"/>
          <a:stretch/>
        </p:blipFill>
        <p:spPr>
          <a:xfrm>
            <a:off x="1800957" y="480059"/>
            <a:ext cx="8590087" cy="58978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77012" y="480058"/>
            <a:ext cx="1323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PCB Schematic Revision A</a:t>
            </a:r>
          </a:p>
        </p:txBody>
      </p:sp>
    </p:spTree>
    <p:extLst>
      <p:ext uri="{BB962C8B-B14F-4D97-AF65-F5344CB8AC3E}">
        <p14:creationId xmlns:p14="http://schemas.microsoft.com/office/powerpoint/2010/main" val="250552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sz="3600" dirty="0">
                <a:solidFill>
                  <a:schemeClr val="bg1"/>
                </a:solidFill>
              </a:rPr>
              <a:t>PCB Renders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216526" y="1018974"/>
            <a:ext cx="7590845" cy="4820053"/>
            <a:chOff x="964800" y="1440000"/>
            <a:chExt cx="8150399" cy="51753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 l="1926" t="2082" r="4065" b="1722"/>
            <a:stretch>
              <a:fillRect/>
            </a:stretch>
          </p:blipFill>
          <p:spPr>
            <a:xfrm>
              <a:off x="964800" y="1440000"/>
              <a:ext cx="4049279" cy="3189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 l="1612" t="1322" r="3736" b="962"/>
            <a:stretch>
              <a:fillRect/>
            </a:stretch>
          </p:blipFill>
          <p:spPr>
            <a:xfrm>
              <a:off x="2974680" y="2392200"/>
              <a:ext cx="4114440" cy="325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 l="2040" t="1321" r="2437" b="1723"/>
            <a:stretch>
              <a:fillRect/>
            </a:stretch>
          </p:blipFill>
          <p:spPr>
            <a:xfrm>
              <a:off x="5033520" y="3393000"/>
              <a:ext cx="4081679" cy="32223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3379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sz="3600" dirty="0">
                <a:solidFill>
                  <a:schemeClr val="bg1"/>
                </a:solidFill>
              </a:rPr>
              <a:t>Buoy Design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494571" y="1251000"/>
            <a:ext cx="4824000" cy="4355999"/>
            <a:chOff x="2628000" y="2088000"/>
            <a:chExt cx="4824000" cy="4355999"/>
          </a:xfrm>
        </p:grpSpPr>
        <p:sp>
          <p:nvSpPr>
            <p:cNvPr id="12" name="Freeform: Shape 11"/>
            <p:cNvSpPr/>
            <p:nvPr/>
          </p:nvSpPr>
          <p:spPr>
            <a:xfrm>
              <a:off x="2628000" y="4284000"/>
              <a:ext cx="4824000" cy="1655999"/>
            </a:xfrm>
            <a:custGeom>
              <a:avLst>
                <a:gd name="f0" fmla="val 19449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-2147483647"/>
                <a:gd name="f9" fmla="val 2147483647"/>
                <a:gd name="f10" fmla="val 21600"/>
                <a:gd name="f11" fmla="+- 0 0 0"/>
                <a:gd name="f12" fmla="abs f4"/>
                <a:gd name="f13" fmla="abs f5"/>
                <a:gd name="f14" fmla="abs f6"/>
                <a:gd name="f15" fmla="pin 0 f0 21600"/>
                <a:gd name="f16" fmla="*/ f11 f1 1"/>
                <a:gd name="f17" fmla="?: f12 f4 1"/>
                <a:gd name="f18" fmla="?: f13 f5 1"/>
                <a:gd name="f19" fmla="?: f14 f6 1"/>
                <a:gd name="f20" fmla="val f15"/>
                <a:gd name="f21" fmla="*/ f16 1 f3"/>
                <a:gd name="f22" fmla="*/ f17 1 21600"/>
                <a:gd name="f23" fmla="*/ f18 1 21600"/>
                <a:gd name="f24" fmla="*/ 21600 f17 1"/>
                <a:gd name="f25" fmla="*/ 21600 f18 1"/>
                <a:gd name="f26" fmla="+- f7 f20 0"/>
                <a:gd name="f27" fmla="+- f21 0 f2"/>
                <a:gd name="f28" fmla="min f23 f22"/>
                <a:gd name="f29" fmla="*/ f24 1 f19"/>
                <a:gd name="f30" fmla="*/ f25 1 f19"/>
                <a:gd name="f31" fmla="+- f30 0 f20"/>
                <a:gd name="f32" fmla="+- f29 0 f20"/>
                <a:gd name="f33" fmla="+- f29 0 f26"/>
                <a:gd name="f34" fmla="+- f30 0 f26"/>
                <a:gd name="f35" fmla="val f29"/>
                <a:gd name="f36" fmla="val f30"/>
                <a:gd name="f37" fmla="*/ f7 f28 1"/>
                <a:gd name="f38" fmla="*/ f15 f28 1"/>
                <a:gd name="f39" fmla="*/ f26 f28 1"/>
                <a:gd name="f40" fmla="*/ f30 f28 1"/>
                <a:gd name="f41" fmla="*/ f29 f28 1"/>
                <a:gd name="f42" fmla="*/ f33 1 2"/>
                <a:gd name="f43" fmla="*/ f34 1 2"/>
                <a:gd name="f44" fmla="*/ f32 f28 1"/>
                <a:gd name="f45" fmla="*/ f36 f28 1"/>
                <a:gd name="f46" fmla="*/ f35 f28 1"/>
                <a:gd name="f47" fmla="*/ f31 f28 1"/>
                <a:gd name="f48" fmla="+- f26 f42 0"/>
                <a:gd name="f49" fmla="+- f26 f43 0"/>
                <a:gd name="f50" fmla="*/ f42 f28 1"/>
                <a:gd name="f51" fmla="*/ f43 f28 1"/>
                <a:gd name="f52" fmla="*/ f48 f28 1"/>
                <a:gd name="f53" fmla="*/ f49 f28 1"/>
              </a:gdLst>
              <a:ahLst>
                <a:ahXY gdRefY="f0" minY="f7" maxY="f10">
                  <a:pos x="f37" y="f3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2" y="f37"/>
                </a:cxn>
                <a:cxn ang="f27">
                  <a:pos x="f50" y="f39"/>
                </a:cxn>
                <a:cxn ang="f27">
                  <a:pos x="f37" y="f53"/>
                </a:cxn>
                <a:cxn ang="f27">
                  <a:pos x="f50" y="f40"/>
                </a:cxn>
                <a:cxn ang="f27">
                  <a:pos x="f44" y="f53"/>
                </a:cxn>
                <a:cxn ang="f27">
                  <a:pos x="f41" y="f51"/>
                </a:cxn>
              </a:cxnLst>
              <a:rect l="f37" t="f39" r="f44" b="f45"/>
              <a:pathLst>
                <a:path>
                  <a:moveTo>
                    <a:pt x="f37" y="f45"/>
                  </a:moveTo>
                  <a:lnTo>
                    <a:pt x="f37" y="f39"/>
                  </a:lnTo>
                  <a:lnTo>
                    <a:pt x="f39" y="f37"/>
                  </a:lnTo>
                  <a:lnTo>
                    <a:pt x="f46" y="f37"/>
                  </a:lnTo>
                  <a:lnTo>
                    <a:pt x="f46" y="f47"/>
                  </a:lnTo>
                  <a:lnTo>
                    <a:pt x="f44" y="f45"/>
                  </a:lnTo>
                  <a:close/>
                </a:path>
                <a:path>
                  <a:moveTo>
                    <a:pt x="f37" y="f39"/>
                  </a:moveTo>
                  <a:lnTo>
                    <a:pt x="f39" y="f37"/>
                  </a:lnTo>
                  <a:lnTo>
                    <a:pt x="f46" y="f37"/>
                  </a:lnTo>
                  <a:lnTo>
                    <a:pt x="f44" y="f39"/>
                  </a:lnTo>
                  <a:close/>
                </a:path>
                <a:path>
                  <a:moveTo>
                    <a:pt x="f44" y="f45"/>
                  </a:moveTo>
                  <a:lnTo>
                    <a:pt x="f44" y="f39"/>
                  </a:lnTo>
                  <a:lnTo>
                    <a:pt x="f46" y="f37"/>
                  </a:lnTo>
                  <a:lnTo>
                    <a:pt x="f46" y="f47"/>
                  </a:lnTo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628000" y="3552120"/>
              <a:ext cx="4824000" cy="1655999"/>
            </a:xfrm>
            <a:custGeom>
              <a:avLst>
                <a:gd name="f0" fmla="val 19449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-2147483647"/>
                <a:gd name="f9" fmla="val 2147483647"/>
                <a:gd name="f10" fmla="val 21600"/>
                <a:gd name="f11" fmla="+- 0 0 0"/>
                <a:gd name="f12" fmla="abs f4"/>
                <a:gd name="f13" fmla="abs f5"/>
                <a:gd name="f14" fmla="abs f6"/>
                <a:gd name="f15" fmla="pin 0 f0 21600"/>
                <a:gd name="f16" fmla="*/ f11 f1 1"/>
                <a:gd name="f17" fmla="?: f12 f4 1"/>
                <a:gd name="f18" fmla="?: f13 f5 1"/>
                <a:gd name="f19" fmla="?: f14 f6 1"/>
                <a:gd name="f20" fmla="val f15"/>
                <a:gd name="f21" fmla="*/ f16 1 f3"/>
                <a:gd name="f22" fmla="*/ f17 1 21600"/>
                <a:gd name="f23" fmla="*/ f18 1 21600"/>
                <a:gd name="f24" fmla="*/ 21600 f17 1"/>
                <a:gd name="f25" fmla="*/ 21600 f18 1"/>
                <a:gd name="f26" fmla="+- f7 f20 0"/>
                <a:gd name="f27" fmla="+- f21 0 f2"/>
                <a:gd name="f28" fmla="min f23 f22"/>
                <a:gd name="f29" fmla="*/ f24 1 f19"/>
                <a:gd name="f30" fmla="*/ f25 1 f19"/>
                <a:gd name="f31" fmla="+- f30 0 f20"/>
                <a:gd name="f32" fmla="+- f29 0 f20"/>
                <a:gd name="f33" fmla="+- f29 0 f26"/>
                <a:gd name="f34" fmla="+- f30 0 f26"/>
                <a:gd name="f35" fmla="val f29"/>
                <a:gd name="f36" fmla="val f30"/>
                <a:gd name="f37" fmla="*/ f7 f28 1"/>
                <a:gd name="f38" fmla="*/ f15 f28 1"/>
                <a:gd name="f39" fmla="*/ f26 f28 1"/>
                <a:gd name="f40" fmla="*/ f30 f28 1"/>
                <a:gd name="f41" fmla="*/ f29 f28 1"/>
                <a:gd name="f42" fmla="*/ f33 1 2"/>
                <a:gd name="f43" fmla="*/ f34 1 2"/>
                <a:gd name="f44" fmla="*/ f32 f28 1"/>
                <a:gd name="f45" fmla="*/ f36 f28 1"/>
                <a:gd name="f46" fmla="*/ f35 f28 1"/>
                <a:gd name="f47" fmla="*/ f31 f28 1"/>
                <a:gd name="f48" fmla="+- f26 f42 0"/>
                <a:gd name="f49" fmla="+- f26 f43 0"/>
                <a:gd name="f50" fmla="*/ f42 f28 1"/>
                <a:gd name="f51" fmla="*/ f43 f28 1"/>
                <a:gd name="f52" fmla="*/ f48 f28 1"/>
                <a:gd name="f53" fmla="*/ f49 f28 1"/>
              </a:gdLst>
              <a:ahLst>
                <a:ahXY gdRefY="f0" minY="f7" maxY="f10">
                  <a:pos x="f37" y="f3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2" y="f37"/>
                </a:cxn>
                <a:cxn ang="f27">
                  <a:pos x="f50" y="f39"/>
                </a:cxn>
                <a:cxn ang="f27">
                  <a:pos x="f37" y="f53"/>
                </a:cxn>
                <a:cxn ang="f27">
                  <a:pos x="f50" y="f40"/>
                </a:cxn>
                <a:cxn ang="f27">
                  <a:pos x="f44" y="f53"/>
                </a:cxn>
                <a:cxn ang="f27">
                  <a:pos x="f41" y="f51"/>
                </a:cxn>
              </a:cxnLst>
              <a:rect l="f37" t="f39" r="f44" b="f45"/>
              <a:pathLst>
                <a:path>
                  <a:moveTo>
                    <a:pt x="f37" y="f45"/>
                  </a:moveTo>
                  <a:lnTo>
                    <a:pt x="f37" y="f39"/>
                  </a:lnTo>
                  <a:lnTo>
                    <a:pt x="f39" y="f37"/>
                  </a:lnTo>
                  <a:lnTo>
                    <a:pt x="f46" y="f37"/>
                  </a:lnTo>
                  <a:lnTo>
                    <a:pt x="f46" y="f47"/>
                  </a:lnTo>
                  <a:lnTo>
                    <a:pt x="f44" y="f45"/>
                  </a:lnTo>
                  <a:close/>
                </a:path>
                <a:path>
                  <a:moveTo>
                    <a:pt x="f37" y="f39"/>
                  </a:moveTo>
                  <a:lnTo>
                    <a:pt x="f39" y="f37"/>
                  </a:lnTo>
                  <a:lnTo>
                    <a:pt x="f46" y="f37"/>
                  </a:lnTo>
                  <a:lnTo>
                    <a:pt x="f44" y="f39"/>
                  </a:lnTo>
                  <a:close/>
                </a:path>
                <a:path>
                  <a:moveTo>
                    <a:pt x="f44" y="f45"/>
                  </a:moveTo>
                  <a:lnTo>
                    <a:pt x="f44" y="f39"/>
                  </a:lnTo>
                  <a:lnTo>
                    <a:pt x="f46" y="f37"/>
                  </a:lnTo>
                  <a:lnTo>
                    <a:pt x="f46" y="f47"/>
                  </a:lnTo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2628000" y="2819880"/>
              <a:ext cx="4824000" cy="1655999"/>
            </a:xfrm>
            <a:custGeom>
              <a:avLst>
                <a:gd name="f0" fmla="val 19449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-2147483647"/>
                <a:gd name="f9" fmla="val 2147483647"/>
                <a:gd name="f10" fmla="val 21600"/>
                <a:gd name="f11" fmla="+- 0 0 0"/>
                <a:gd name="f12" fmla="abs f4"/>
                <a:gd name="f13" fmla="abs f5"/>
                <a:gd name="f14" fmla="abs f6"/>
                <a:gd name="f15" fmla="pin 0 f0 21600"/>
                <a:gd name="f16" fmla="*/ f11 f1 1"/>
                <a:gd name="f17" fmla="?: f12 f4 1"/>
                <a:gd name="f18" fmla="?: f13 f5 1"/>
                <a:gd name="f19" fmla="?: f14 f6 1"/>
                <a:gd name="f20" fmla="val f15"/>
                <a:gd name="f21" fmla="*/ f16 1 f3"/>
                <a:gd name="f22" fmla="*/ f17 1 21600"/>
                <a:gd name="f23" fmla="*/ f18 1 21600"/>
                <a:gd name="f24" fmla="*/ 21600 f17 1"/>
                <a:gd name="f25" fmla="*/ 21600 f18 1"/>
                <a:gd name="f26" fmla="+- f7 f20 0"/>
                <a:gd name="f27" fmla="+- f21 0 f2"/>
                <a:gd name="f28" fmla="min f23 f22"/>
                <a:gd name="f29" fmla="*/ f24 1 f19"/>
                <a:gd name="f30" fmla="*/ f25 1 f19"/>
                <a:gd name="f31" fmla="+- f30 0 f20"/>
                <a:gd name="f32" fmla="+- f29 0 f20"/>
                <a:gd name="f33" fmla="+- f29 0 f26"/>
                <a:gd name="f34" fmla="+- f30 0 f26"/>
                <a:gd name="f35" fmla="val f29"/>
                <a:gd name="f36" fmla="val f30"/>
                <a:gd name="f37" fmla="*/ f7 f28 1"/>
                <a:gd name="f38" fmla="*/ f15 f28 1"/>
                <a:gd name="f39" fmla="*/ f26 f28 1"/>
                <a:gd name="f40" fmla="*/ f30 f28 1"/>
                <a:gd name="f41" fmla="*/ f29 f28 1"/>
                <a:gd name="f42" fmla="*/ f33 1 2"/>
                <a:gd name="f43" fmla="*/ f34 1 2"/>
                <a:gd name="f44" fmla="*/ f32 f28 1"/>
                <a:gd name="f45" fmla="*/ f36 f28 1"/>
                <a:gd name="f46" fmla="*/ f35 f28 1"/>
                <a:gd name="f47" fmla="*/ f31 f28 1"/>
                <a:gd name="f48" fmla="+- f26 f42 0"/>
                <a:gd name="f49" fmla="+- f26 f43 0"/>
                <a:gd name="f50" fmla="*/ f42 f28 1"/>
                <a:gd name="f51" fmla="*/ f43 f28 1"/>
                <a:gd name="f52" fmla="*/ f48 f28 1"/>
                <a:gd name="f53" fmla="*/ f49 f28 1"/>
              </a:gdLst>
              <a:ahLst>
                <a:ahXY gdRefY="f0" minY="f7" maxY="f10">
                  <a:pos x="f37" y="f3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2" y="f37"/>
                </a:cxn>
                <a:cxn ang="f27">
                  <a:pos x="f50" y="f39"/>
                </a:cxn>
                <a:cxn ang="f27">
                  <a:pos x="f37" y="f53"/>
                </a:cxn>
                <a:cxn ang="f27">
                  <a:pos x="f50" y="f40"/>
                </a:cxn>
                <a:cxn ang="f27">
                  <a:pos x="f44" y="f53"/>
                </a:cxn>
                <a:cxn ang="f27">
                  <a:pos x="f41" y="f51"/>
                </a:cxn>
              </a:cxnLst>
              <a:rect l="f37" t="f39" r="f44" b="f45"/>
              <a:pathLst>
                <a:path>
                  <a:moveTo>
                    <a:pt x="f37" y="f45"/>
                  </a:moveTo>
                  <a:lnTo>
                    <a:pt x="f37" y="f39"/>
                  </a:lnTo>
                  <a:lnTo>
                    <a:pt x="f39" y="f37"/>
                  </a:lnTo>
                  <a:lnTo>
                    <a:pt x="f46" y="f37"/>
                  </a:lnTo>
                  <a:lnTo>
                    <a:pt x="f46" y="f47"/>
                  </a:lnTo>
                  <a:lnTo>
                    <a:pt x="f44" y="f45"/>
                  </a:lnTo>
                  <a:close/>
                </a:path>
                <a:path>
                  <a:moveTo>
                    <a:pt x="f37" y="f39"/>
                  </a:moveTo>
                  <a:lnTo>
                    <a:pt x="f39" y="f37"/>
                  </a:lnTo>
                  <a:lnTo>
                    <a:pt x="f46" y="f37"/>
                  </a:lnTo>
                  <a:lnTo>
                    <a:pt x="f44" y="f39"/>
                  </a:lnTo>
                  <a:close/>
                </a:path>
                <a:path>
                  <a:moveTo>
                    <a:pt x="f44" y="f45"/>
                  </a:moveTo>
                  <a:lnTo>
                    <a:pt x="f44" y="f39"/>
                  </a:lnTo>
                  <a:lnTo>
                    <a:pt x="f46" y="f37"/>
                  </a:lnTo>
                  <a:lnTo>
                    <a:pt x="f46" y="f47"/>
                  </a:lnTo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2628000" y="2088000"/>
              <a:ext cx="4824000" cy="1655999"/>
            </a:xfrm>
            <a:custGeom>
              <a:avLst>
                <a:gd name="f0" fmla="val 19449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-2147483647"/>
                <a:gd name="f9" fmla="val 2147483647"/>
                <a:gd name="f10" fmla="val 21600"/>
                <a:gd name="f11" fmla="+- 0 0 0"/>
                <a:gd name="f12" fmla="abs f4"/>
                <a:gd name="f13" fmla="abs f5"/>
                <a:gd name="f14" fmla="abs f6"/>
                <a:gd name="f15" fmla="pin 0 f0 21600"/>
                <a:gd name="f16" fmla="*/ f11 f1 1"/>
                <a:gd name="f17" fmla="?: f12 f4 1"/>
                <a:gd name="f18" fmla="?: f13 f5 1"/>
                <a:gd name="f19" fmla="?: f14 f6 1"/>
                <a:gd name="f20" fmla="val f15"/>
                <a:gd name="f21" fmla="*/ f16 1 f3"/>
                <a:gd name="f22" fmla="*/ f17 1 21600"/>
                <a:gd name="f23" fmla="*/ f18 1 21600"/>
                <a:gd name="f24" fmla="*/ 21600 f17 1"/>
                <a:gd name="f25" fmla="*/ 21600 f18 1"/>
                <a:gd name="f26" fmla="+- f7 f20 0"/>
                <a:gd name="f27" fmla="+- f21 0 f2"/>
                <a:gd name="f28" fmla="min f23 f22"/>
                <a:gd name="f29" fmla="*/ f24 1 f19"/>
                <a:gd name="f30" fmla="*/ f25 1 f19"/>
                <a:gd name="f31" fmla="+- f30 0 f20"/>
                <a:gd name="f32" fmla="+- f29 0 f20"/>
                <a:gd name="f33" fmla="+- f29 0 f26"/>
                <a:gd name="f34" fmla="+- f30 0 f26"/>
                <a:gd name="f35" fmla="val f29"/>
                <a:gd name="f36" fmla="val f30"/>
                <a:gd name="f37" fmla="*/ f7 f28 1"/>
                <a:gd name="f38" fmla="*/ f15 f28 1"/>
                <a:gd name="f39" fmla="*/ f26 f28 1"/>
                <a:gd name="f40" fmla="*/ f30 f28 1"/>
                <a:gd name="f41" fmla="*/ f29 f28 1"/>
                <a:gd name="f42" fmla="*/ f33 1 2"/>
                <a:gd name="f43" fmla="*/ f34 1 2"/>
                <a:gd name="f44" fmla="*/ f32 f28 1"/>
                <a:gd name="f45" fmla="*/ f36 f28 1"/>
                <a:gd name="f46" fmla="*/ f35 f28 1"/>
                <a:gd name="f47" fmla="*/ f31 f28 1"/>
                <a:gd name="f48" fmla="+- f26 f42 0"/>
                <a:gd name="f49" fmla="+- f26 f43 0"/>
                <a:gd name="f50" fmla="*/ f42 f28 1"/>
                <a:gd name="f51" fmla="*/ f43 f28 1"/>
                <a:gd name="f52" fmla="*/ f48 f28 1"/>
                <a:gd name="f53" fmla="*/ f49 f28 1"/>
              </a:gdLst>
              <a:ahLst>
                <a:ahXY gdRefY="f0" minY="f7" maxY="f10">
                  <a:pos x="f37" y="f3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2" y="f37"/>
                </a:cxn>
                <a:cxn ang="f27">
                  <a:pos x="f50" y="f39"/>
                </a:cxn>
                <a:cxn ang="f27">
                  <a:pos x="f37" y="f53"/>
                </a:cxn>
                <a:cxn ang="f27">
                  <a:pos x="f50" y="f40"/>
                </a:cxn>
                <a:cxn ang="f27">
                  <a:pos x="f44" y="f53"/>
                </a:cxn>
                <a:cxn ang="f27">
                  <a:pos x="f41" y="f51"/>
                </a:cxn>
              </a:cxnLst>
              <a:rect l="f37" t="f39" r="f44" b="f45"/>
              <a:pathLst>
                <a:path>
                  <a:moveTo>
                    <a:pt x="f37" y="f45"/>
                  </a:moveTo>
                  <a:lnTo>
                    <a:pt x="f37" y="f39"/>
                  </a:lnTo>
                  <a:lnTo>
                    <a:pt x="f39" y="f37"/>
                  </a:lnTo>
                  <a:lnTo>
                    <a:pt x="f46" y="f37"/>
                  </a:lnTo>
                  <a:lnTo>
                    <a:pt x="f46" y="f47"/>
                  </a:lnTo>
                  <a:lnTo>
                    <a:pt x="f44" y="f45"/>
                  </a:lnTo>
                  <a:close/>
                </a:path>
                <a:path>
                  <a:moveTo>
                    <a:pt x="f37" y="f39"/>
                  </a:moveTo>
                  <a:lnTo>
                    <a:pt x="f39" y="f37"/>
                  </a:lnTo>
                  <a:lnTo>
                    <a:pt x="f46" y="f37"/>
                  </a:lnTo>
                  <a:lnTo>
                    <a:pt x="f44" y="f39"/>
                  </a:lnTo>
                  <a:close/>
                </a:path>
                <a:path>
                  <a:moveTo>
                    <a:pt x="f44" y="f45"/>
                  </a:moveTo>
                  <a:lnTo>
                    <a:pt x="f44" y="f39"/>
                  </a:lnTo>
                  <a:lnTo>
                    <a:pt x="f46" y="f37"/>
                  </a:lnTo>
                  <a:lnTo>
                    <a:pt x="f46" y="f47"/>
                  </a:lnTo>
                  <a:close/>
                </a:path>
              </a:pathLst>
            </a:custGeom>
            <a:solidFill>
              <a:srgbClr val="3399FF"/>
            </a:solidFill>
            <a:ln w="38160">
              <a:solidFill>
                <a:srgbClr val="000000"/>
              </a:solidFill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934000" y="3042000"/>
              <a:ext cx="0" cy="3401999"/>
              <a:chOff x="2934000" y="3042000"/>
              <a:chExt cx="0" cy="3401999"/>
            </a:xfrm>
          </p:grpSpPr>
          <p:sp>
            <p:nvSpPr>
              <p:cNvPr id="25" name="Straight Connector 24"/>
              <p:cNvSpPr/>
              <p:nvPr/>
            </p:nvSpPr>
            <p:spPr>
              <a:xfrm>
                <a:off x="2934000" y="3798000"/>
                <a:ext cx="0" cy="37800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6" name="Straight Connector 25"/>
              <p:cNvSpPr/>
              <p:nvPr/>
            </p:nvSpPr>
            <p:spPr>
              <a:xfrm>
                <a:off x="2934000" y="4554000"/>
                <a:ext cx="0" cy="37800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7" name="Straight Connector 26"/>
              <p:cNvSpPr/>
              <p:nvPr/>
            </p:nvSpPr>
            <p:spPr>
              <a:xfrm>
                <a:off x="2934000" y="5310000"/>
                <a:ext cx="0" cy="37800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8" name="Straight Connector 27"/>
              <p:cNvSpPr/>
              <p:nvPr/>
            </p:nvSpPr>
            <p:spPr>
              <a:xfrm>
                <a:off x="2934000" y="6066000"/>
                <a:ext cx="0" cy="377999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9" name="Straight Connector 28"/>
              <p:cNvSpPr/>
              <p:nvPr/>
            </p:nvSpPr>
            <p:spPr>
              <a:xfrm>
                <a:off x="2934000" y="3042000"/>
                <a:ext cx="0" cy="378000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sp>
          <p:nvSpPr>
            <p:cNvPr id="19" name="Freeform: Shape 18"/>
            <p:cNvSpPr/>
            <p:nvPr/>
          </p:nvSpPr>
          <p:spPr>
            <a:xfrm>
              <a:off x="2718000" y="2412000"/>
              <a:ext cx="431640" cy="57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600">
                  <a:moveTo>
                    <a:pt x="1200" y="0"/>
                  </a:moveTo>
                  <a:lnTo>
                    <a:pt x="1200" y="400"/>
                  </a:lnTo>
                  <a:lnTo>
                    <a:pt x="800" y="400"/>
                  </a:lnTo>
                  <a:lnTo>
                    <a:pt x="800" y="1600"/>
                  </a:lnTo>
                  <a:lnTo>
                    <a:pt x="400" y="1600"/>
                  </a:lnTo>
                  <a:lnTo>
                    <a:pt x="400" y="400"/>
                  </a:lnTo>
                  <a:lnTo>
                    <a:pt x="0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  <a:prstDash val="solid"/>
            </a:ln>
          </p:spPr>
          <p:txBody>
            <a:bodyPr vert="horz" wrap="non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082040" y="2196000"/>
              <a:ext cx="1137960" cy="862560"/>
              <a:chOff x="4082040" y="2196000"/>
              <a:chExt cx="1137960" cy="862560"/>
            </a:xfrm>
          </p:grpSpPr>
          <p:sp>
            <p:nvSpPr>
              <p:cNvPr id="23" name="Freeform: Shape 22"/>
              <p:cNvSpPr/>
              <p:nvPr/>
            </p:nvSpPr>
            <p:spPr>
              <a:xfrm>
                <a:off x="4082040" y="2416320"/>
                <a:ext cx="1137960" cy="642240"/>
              </a:xfrm>
              <a:custGeom>
                <a:avLst>
                  <a:gd name="f0" fmla="val 19449"/>
                </a:avLst>
                <a:gdLst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val -2147483647"/>
                  <a:gd name="f9" fmla="val 2147483647"/>
                  <a:gd name="f10" fmla="val 21600"/>
                  <a:gd name="f11" fmla="+- 0 0 0"/>
                  <a:gd name="f12" fmla="abs f4"/>
                  <a:gd name="f13" fmla="abs f5"/>
                  <a:gd name="f14" fmla="abs f6"/>
                  <a:gd name="f15" fmla="pin 0 f0 21600"/>
                  <a:gd name="f16" fmla="*/ f11 f1 1"/>
                  <a:gd name="f17" fmla="?: f12 f4 1"/>
                  <a:gd name="f18" fmla="?: f13 f5 1"/>
                  <a:gd name="f19" fmla="?: f14 f6 1"/>
                  <a:gd name="f20" fmla="val f15"/>
                  <a:gd name="f21" fmla="*/ f16 1 f3"/>
                  <a:gd name="f22" fmla="*/ f17 1 21600"/>
                  <a:gd name="f23" fmla="*/ f18 1 21600"/>
                  <a:gd name="f24" fmla="*/ 21600 f17 1"/>
                  <a:gd name="f25" fmla="*/ 21600 f18 1"/>
                  <a:gd name="f26" fmla="+- f7 f20 0"/>
                  <a:gd name="f27" fmla="+- f21 0 f2"/>
                  <a:gd name="f28" fmla="min f23 f22"/>
                  <a:gd name="f29" fmla="*/ f24 1 f19"/>
                  <a:gd name="f30" fmla="*/ f25 1 f19"/>
                  <a:gd name="f31" fmla="+- f30 0 f20"/>
                  <a:gd name="f32" fmla="+- f29 0 f20"/>
                  <a:gd name="f33" fmla="+- f29 0 f26"/>
                  <a:gd name="f34" fmla="+- f30 0 f26"/>
                  <a:gd name="f35" fmla="val f29"/>
                  <a:gd name="f36" fmla="val f30"/>
                  <a:gd name="f37" fmla="*/ f7 f28 1"/>
                  <a:gd name="f38" fmla="*/ f15 f28 1"/>
                  <a:gd name="f39" fmla="*/ f26 f28 1"/>
                  <a:gd name="f40" fmla="*/ f30 f28 1"/>
                  <a:gd name="f41" fmla="*/ f29 f28 1"/>
                  <a:gd name="f42" fmla="*/ f33 1 2"/>
                  <a:gd name="f43" fmla="*/ f34 1 2"/>
                  <a:gd name="f44" fmla="*/ f32 f28 1"/>
                  <a:gd name="f45" fmla="*/ f36 f28 1"/>
                  <a:gd name="f46" fmla="*/ f35 f28 1"/>
                  <a:gd name="f47" fmla="*/ f31 f28 1"/>
                  <a:gd name="f48" fmla="+- f26 f42 0"/>
                  <a:gd name="f49" fmla="+- f26 f43 0"/>
                  <a:gd name="f50" fmla="*/ f42 f28 1"/>
                  <a:gd name="f51" fmla="*/ f43 f28 1"/>
                  <a:gd name="f52" fmla="*/ f48 f28 1"/>
                  <a:gd name="f53" fmla="*/ f49 f28 1"/>
                </a:gdLst>
                <a:ahLst>
                  <a:ahXY gdRefY="f0" minY="f7" maxY="f10">
                    <a:pos x="f37" y="f38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2" y="f37"/>
                  </a:cxn>
                  <a:cxn ang="f27">
                    <a:pos x="f50" y="f39"/>
                  </a:cxn>
                  <a:cxn ang="f27">
                    <a:pos x="f37" y="f53"/>
                  </a:cxn>
                  <a:cxn ang="f27">
                    <a:pos x="f50" y="f40"/>
                  </a:cxn>
                  <a:cxn ang="f27">
                    <a:pos x="f44" y="f53"/>
                  </a:cxn>
                  <a:cxn ang="f27">
                    <a:pos x="f41" y="f51"/>
                  </a:cxn>
                </a:cxnLst>
                <a:rect l="f37" t="f39" r="f44" b="f45"/>
                <a:pathLst>
                  <a:path>
                    <a:moveTo>
                      <a:pt x="f37" y="f45"/>
                    </a:moveTo>
                    <a:lnTo>
                      <a:pt x="f37" y="f39"/>
                    </a:lnTo>
                    <a:lnTo>
                      <a:pt x="f39" y="f37"/>
                    </a:lnTo>
                    <a:lnTo>
                      <a:pt x="f46" y="f37"/>
                    </a:lnTo>
                    <a:lnTo>
                      <a:pt x="f46" y="f47"/>
                    </a:lnTo>
                    <a:lnTo>
                      <a:pt x="f44" y="f45"/>
                    </a:lnTo>
                    <a:close/>
                  </a:path>
                  <a:path>
                    <a:moveTo>
                      <a:pt x="f37" y="f39"/>
                    </a:moveTo>
                    <a:lnTo>
                      <a:pt x="f39" y="f37"/>
                    </a:lnTo>
                    <a:lnTo>
                      <a:pt x="f46" y="f37"/>
                    </a:lnTo>
                    <a:lnTo>
                      <a:pt x="f44" y="f39"/>
                    </a:lnTo>
                    <a:close/>
                  </a:path>
                  <a:path>
                    <a:moveTo>
                      <a:pt x="f44" y="f45"/>
                    </a:moveTo>
                    <a:lnTo>
                      <a:pt x="f44" y="f39"/>
                    </a:lnTo>
                    <a:lnTo>
                      <a:pt x="f46" y="f37"/>
                    </a:lnTo>
                    <a:lnTo>
                      <a:pt x="f46" y="f47"/>
                    </a:lnTo>
                    <a:close/>
                  </a:path>
                </a:pathLst>
              </a:custGeom>
              <a:solidFill>
                <a:srgbClr val="3399FF"/>
              </a:solidFill>
              <a:ln w="38160">
                <a:solidFill>
                  <a:srgbClr val="000000"/>
                </a:solidFill>
                <a:prstDash val="solid"/>
              </a:ln>
            </p:spPr>
            <p:txBody>
              <a:bodyPr vert="horz" wrap="none" lIns="109080" tIns="64080" rIns="109080" bIns="6408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>
                <a:off x="4237560" y="2196000"/>
                <a:ext cx="825840" cy="642240"/>
              </a:xfrm>
              <a:custGeom>
                <a:avLst>
                  <a:gd name="f0" fmla="val 8980"/>
                </a:avLst>
                <a:gdLst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val -2147483647"/>
                  <a:gd name="f9" fmla="val 2147483647"/>
                  <a:gd name="f10" fmla="val 21600"/>
                  <a:gd name="f11" fmla="+- 0 0 0"/>
                  <a:gd name="f12" fmla="abs f4"/>
                  <a:gd name="f13" fmla="abs f5"/>
                  <a:gd name="f14" fmla="abs f6"/>
                  <a:gd name="f15" fmla="pin 0 f0 21600"/>
                  <a:gd name="f16" fmla="*/ f11 f1 1"/>
                  <a:gd name="f17" fmla="?: f12 f4 1"/>
                  <a:gd name="f18" fmla="?: f13 f5 1"/>
                  <a:gd name="f19" fmla="?: f14 f6 1"/>
                  <a:gd name="f20" fmla="val f15"/>
                  <a:gd name="f21" fmla="*/ f16 1 f3"/>
                  <a:gd name="f22" fmla="*/ f17 1 21600"/>
                  <a:gd name="f23" fmla="*/ f18 1 21600"/>
                  <a:gd name="f24" fmla="*/ 21600 f17 1"/>
                  <a:gd name="f25" fmla="*/ 21600 f18 1"/>
                  <a:gd name="f26" fmla="+- f7 f20 0"/>
                  <a:gd name="f27" fmla="+- f21 0 f2"/>
                  <a:gd name="f28" fmla="min f23 f22"/>
                  <a:gd name="f29" fmla="*/ f24 1 f19"/>
                  <a:gd name="f30" fmla="*/ f25 1 f19"/>
                  <a:gd name="f31" fmla="+- f30 0 f20"/>
                  <a:gd name="f32" fmla="+- f29 0 f20"/>
                  <a:gd name="f33" fmla="+- f29 0 f26"/>
                  <a:gd name="f34" fmla="+- f30 0 f26"/>
                  <a:gd name="f35" fmla="val f29"/>
                  <a:gd name="f36" fmla="val f30"/>
                  <a:gd name="f37" fmla="*/ f7 f28 1"/>
                  <a:gd name="f38" fmla="*/ f15 f28 1"/>
                  <a:gd name="f39" fmla="*/ f26 f28 1"/>
                  <a:gd name="f40" fmla="*/ f30 f28 1"/>
                  <a:gd name="f41" fmla="*/ f29 f28 1"/>
                  <a:gd name="f42" fmla="*/ f33 1 2"/>
                  <a:gd name="f43" fmla="*/ f34 1 2"/>
                  <a:gd name="f44" fmla="*/ f32 f28 1"/>
                  <a:gd name="f45" fmla="*/ f36 f28 1"/>
                  <a:gd name="f46" fmla="*/ f35 f28 1"/>
                  <a:gd name="f47" fmla="*/ f31 f28 1"/>
                  <a:gd name="f48" fmla="+- f26 f42 0"/>
                  <a:gd name="f49" fmla="+- f26 f43 0"/>
                  <a:gd name="f50" fmla="*/ f42 f28 1"/>
                  <a:gd name="f51" fmla="*/ f43 f28 1"/>
                  <a:gd name="f52" fmla="*/ f48 f28 1"/>
                  <a:gd name="f53" fmla="*/ f49 f28 1"/>
                </a:gdLst>
                <a:ahLst>
                  <a:ahXY gdRefY="f0" minY="f7" maxY="f10">
                    <a:pos x="f37" y="f38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2" y="f37"/>
                  </a:cxn>
                  <a:cxn ang="f27">
                    <a:pos x="f50" y="f39"/>
                  </a:cxn>
                  <a:cxn ang="f27">
                    <a:pos x="f37" y="f53"/>
                  </a:cxn>
                  <a:cxn ang="f27">
                    <a:pos x="f50" y="f40"/>
                  </a:cxn>
                  <a:cxn ang="f27">
                    <a:pos x="f44" y="f53"/>
                  </a:cxn>
                  <a:cxn ang="f27">
                    <a:pos x="f41" y="f51"/>
                  </a:cxn>
                </a:cxnLst>
                <a:rect l="f37" t="f39" r="f44" b="f45"/>
                <a:pathLst>
                  <a:path>
                    <a:moveTo>
                      <a:pt x="f37" y="f45"/>
                    </a:moveTo>
                    <a:lnTo>
                      <a:pt x="f37" y="f39"/>
                    </a:lnTo>
                    <a:lnTo>
                      <a:pt x="f39" y="f37"/>
                    </a:lnTo>
                    <a:lnTo>
                      <a:pt x="f46" y="f37"/>
                    </a:lnTo>
                    <a:lnTo>
                      <a:pt x="f46" y="f47"/>
                    </a:lnTo>
                    <a:lnTo>
                      <a:pt x="f44" y="f45"/>
                    </a:lnTo>
                    <a:close/>
                  </a:path>
                  <a:path>
                    <a:moveTo>
                      <a:pt x="f37" y="f39"/>
                    </a:moveTo>
                    <a:lnTo>
                      <a:pt x="f39" y="f37"/>
                    </a:lnTo>
                    <a:lnTo>
                      <a:pt x="f46" y="f37"/>
                    </a:lnTo>
                    <a:lnTo>
                      <a:pt x="f44" y="f39"/>
                    </a:lnTo>
                    <a:close/>
                  </a:path>
                  <a:path>
                    <a:moveTo>
                      <a:pt x="f44" y="f45"/>
                    </a:moveTo>
                    <a:lnTo>
                      <a:pt x="f44" y="f39"/>
                    </a:lnTo>
                    <a:lnTo>
                      <a:pt x="f46" y="f37"/>
                    </a:lnTo>
                    <a:lnTo>
                      <a:pt x="f46" y="f47"/>
                    </a:lnTo>
                    <a:close/>
                  </a:path>
                </a:pathLst>
              </a:custGeom>
              <a:solidFill>
                <a:srgbClr val="3399FF"/>
              </a:solidFill>
              <a:ln w="38160">
                <a:solidFill>
                  <a:srgbClr val="000000"/>
                </a:solidFill>
                <a:prstDash val="solid"/>
              </a:ln>
            </p:spPr>
            <p:txBody>
              <a:bodyPr vert="horz" wrap="none" lIns="109080" tIns="64080" rIns="109080" bIns="6408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AU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sp>
          <p:nvSpPr>
            <p:cNvPr id="21" name="Freeform: Shape 20"/>
            <p:cNvSpPr/>
            <p:nvPr/>
          </p:nvSpPr>
          <p:spPr>
            <a:xfrm flipH="1" flipV="1">
              <a:off x="4986000" y="2667600"/>
              <a:ext cx="827999" cy="284040"/>
            </a:xfrm>
            <a:custGeom>
              <a:avLst>
                <a:gd name="f0" fmla="val 19449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-2147483647"/>
                <a:gd name="f9" fmla="val 2147483647"/>
                <a:gd name="f10" fmla="val 21600"/>
                <a:gd name="f11" fmla="+- 0 0 0"/>
                <a:gd name="f12" fmla="abs f4"/>
                <a:gd name="f13" fmla="abs f5"/>
                <a:gd name="f14" fmla="abs f6"/>
                <a:gd name="f15" fmla="pin 0 f0 21600"/>
                <a:gd name="f16" fmla="*/ f11 f1 1"/>
                <a:gd name="f17" fmla="?: f12 f4 1"/>
                <a:gd name="f18" fmla="?: f13 f5 1"/>
                <a:gd name="f19" fmla="?: f14 f6 1"/>
                <a:gd name="f20" fmla="val f15"/>
                <a:gd name="f21" fmla="*/ f16 1 f3"/>
                <a:gd name="f22" fmla="*/ f17 1 21600"/>
                <a:gd name="f23" fmla="*/ f18 1 21600"/>
                <a:gd name="f24" fmla="*/ 21600 f17 1"/>
                <a:gd name="f25" fmla="*/ 21600 f18 1"/>
                <a:gd name="f26" fmla="+- f7 f20 0"/>
                <a:gd name="f27" fmla="+- f21 0 f2"/>
                <a:gd name="f28" fmla="min f23 f22"/>
                <a:gd name="f29" fmla="*/ f24 1 f19"/>
                <a:gd name="f30" fmla="*/ f25 1 f19"/>
                <a:gd name="f31" fmla="+- f30 0 f20"/>
                <a:gd name="f32" fmla="+- f29 0 f20"/>
                <a:gd name="f33" fmla="+- f29 0 f26"/>
                <a:gd name="f34" fmla="+- f30 0 f26"/>
                <a:gd name="f35" fmla="val f29"/>
                <a:gd name="f36" fmla="val f30"/>
                <a:gd name="f37" fmla="*/ f7 f28 1"/>
                <a:gd name="f38" fmla="*/ f15 f28 1"/>
                <a:gd name="f39" fmla="*/ f26 f28 1"/>
                <a:gd name="f40" fmla="*/ f30 f28 1"/>
                <a:gd name="f41" fmla="*/ f29 f28 1"/>
                <a:gd name="f42" fmla="*/ f33 1 2"/>
                <a:gd name="f43" fmla="*/ f34 1 2"/>
                <a:gd name="f44" fmla="*/ f32 f28 1"/>
                <a:gd name="f45" fmla="*/ f36 f28 1"/>
                <a:gd name="f46" fmla="*/ f35 f28 1"/>
                <a:gd name="f47" fmla="*/ f31 f28 1"/>
                <a:gd name="f48" fmla="+- f26 f42 0"/>
                <a:gd name="f49" fmla="+- f26 f43 0"/>
                <a:gd name="f50" fmla="*/ f42 f28 1"/>
                <a:gd name="f51" fmla="*/ f43 f28 1"/>
                <a:gd name="f52" fmla="*/ f48 f28 1"/>
                <a:gd name="f53" fmla="*/ f49 f28 1"/>
              </a:gdLst>
              <a:ahLst>
                <a:ahXY gdRefY="f0" minY="f7" maxY="f10">
                  <a:pos x="f37" y="f3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2" y="f37"/>
                </a:cxn>
                <a:cxn ang="f27">
                  <a:pos x="f50" y="f39"/>
                </a:cxn>
                <a:cxn ang="f27">
                  <a:pos x="f37" y="f53"/>
                </a:cxn>
                <a:cxn ang="f27">
                  <a:pos x="f50" y="f40"/>
                </a:cxn>
                <a:cxn ang="f27">
                  <a:pos x="f44" y="f53"/>
                </a:cxn>
                <a:cxn ang="f27">
                  <a:pos x="f41" y="f51"/>
                </a:cxn>
              </a:cxnLst>
              <a:rect l="f37" t="f39" r="f44" b="f45"/>
              <a:pathLst>
                <a:path>
                  <a:moveTo>
                    <a:pt x="f37" y="f45"/>
                  </a:moveTo>
                  <a:lnTo>
                    <a:pt x="f37" y="f39"/>
                  </a:lnTo>
                  <a:lnTo>
                    <a:pt x="f39" y="f37"/>
                  </a:lnTo>
                  <a:lnTo>
                    <a:pt x="f46" y="f37"/>
                  </a:lnTo>
                  <a:lnTo>
                    <a:pt x="f46" y="f47"/>
                  </a:lnTo>
                  <a:lnTo>
                    <a:pt x="f44" y="f45"/>
                  </a:lnTo>
                  <a:close/>
                </a:path>
                <a:path>
                  <a:moveTo>
                    <a:pt x="f37" y="f39"/>
                  </a:moveTo>
                  <a:lnTo>
                    <a:pt x="f39" y="f37"/>
                  </a:lnTo>
                  <a:lnTo>
                    <a:pt x="f46" y="f37"/>
                  </a:lnTo>
                  <a:lnTo>
                    <a:pt x="f44" y="f39"/>
                  </a:lnTo>
                  <a:close/>
                </a:path>
                <a:path>
                  <a:moveTo>
                    <a:pt x="f44" y="f45"/>
                  </a:moveTo>
                  <a:lnTo>
                    <a:pt x="f44" y="f39"/>
                  </a:lnTo>
                  <a:lnTo>
                    <a:pt x="f46" y="f37"/>
                  </a:lnTo>
                  <a:lnTo>
                    <a:pt x="f46" y="f47"/>
                  </a:lnTo>
                  <a:close/>
                </a:path>
              </a:pathLst>
            </a:custGeom>
            <a:solidFill>
              <a:srgbClr val="FF3333"/>
            </a:solidFill>
            <a:ln w="38160">
              <a:solidFill>
                <a:srgbClr val="000000"/>
              </a:solidFill>
              <a:custDash>
                <a:ds d="197000" sp="197000"/>
              </a:custDash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 rot="16200000" flipH="1">
              <a:off x="5278140" y="2092501"/>
              <a:ext cx="108000" cy="890999"/>
            </a:xfrm>
            <a:custGeom>
              <a:avLst>
                <a:gd name="f0" fmla="val 2303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88"/>
                <a:gd name="f8" fmla="val 21600"/>
                <a:gd name="f9" fmla="val 44"/>
                <a:gd name="f10" fmla="val -2147483647"/>
                <a:gd name="f11" fmla="val 2147483647"/>
                <a:gd name="f12" fmla="val 10800"/>
                <a:gd name="f13" fmla="val 20"/>
                <a:gd name="f14" fmla="val 68"/>
                <a:gd name="f15" fmla="+- 0 0 0"/>
                <a:gd name="f16" fmla="*/ f4 1 88"/>
                <a:gd name="f17" fmla="*/ f5 1 21600"/>
                <a:gd name="f18" fmla="pin 0 f0 10800"/>
                <a:gd name="f19" fmla="*/ f15 f1 1"/>
                <a:gd name="f20" fmla="*/ f18 2 1"/>
                <a:gd name="f21" fmla="*/ f9 f16 1"/>
                <a:gd name="f22" fmla="*/ f18 f17 1"/>
                <a:gd name="f23" fmla="*/ 0 f16 1"/>
                <a:gd name="f24" fmla="*/ 88 f16 1"/>
                <a:gd name="f25" fmla="*/ 44 f16 1"/>
                <a:gd name="f26" fmla="*/ f19 1 f3"/>
                <a:gd name="f27" fmla="*/ 0 f17 1"/>
                <a:gd name="f28" fmla="*/ 10800 f17 1"/>
                <a:gd name="f29" fmla="*/ 21600 f17 1"/>
                <a:gd name="f30" fmla="*/ f20 1 4"/>
                <a:gd name="f31" fmla="*/ f20 1 2"/>
                <a:gd name="f32" fmla="+- f26 0 f2"/>
                <a:gd name="f33" fmla="*/ f30 6 1"/>
                <a:gd name="f34" fmla="+- 21600 0 f30"/>
                <a:gd name="f35" fmla="*/ f31 f17 1"/>
                <a:gd name="f36" fmla="*/ f33 1 11"/>
                <a:gd name="f37" fmla="*/ f34 f17 1"/>
                <a:gd name="f38" fmla="+- f30 0 f36"/>
                <a:gd name="f39" fmla="+- f34 f36 0"/>
                <a:gd name="f40" fmla="+- f30 f36 0"/>
              </a:gdLst>
              <a:ahLst>
                <a:ahXY gdRefY="f0" minY="f6" maxY="f12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5" y="f35"/>
                </a:cxn>
                <a:cxn ang="f32">
                  <a:pos x="f25" y="f27"/>
                </a:cxn>
                <a:cxn ang="f32">
                  <a:pos x="f23" y="f28"/>
                </a:cxn>
                <a:cxn ang="f32">
                  <a:pos x="f25" y="f29"/>
                </a:cxn>
                <a:cxn ang="f32">
                  <a:pos x="f24" y="f28"/>
                </a:cxn>
              </a:cxnLst>
              <a:rect l="f23" t="f35" r="f24" b="f37"/>
              <a:pathLst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lnTo>
                    <a:pt x="f6" y="f34"/>
                  </a:lnTo>
                  <a:cubicBezTo>
                    <a:pt x="f6" y="f39"/>
                    <a:pt x="f13" y="f8"/>
                    <a:pt x="f9" y="f8"/>
                  </a:cubicBezTo>
                  <a:cubicBezTo>
                    <a:pt x="f14" y="f8"/>
                    <a:pt x="f7" y="f39"/>
                    <a:pt x="f7" y="f34"/>
                  </a:cubicBezTo>
                  <a:lnTo>
                    <a:pt x="f7" y="f30"/>
                  </a:lnTo>
                  <a:cubicBezTo>
                    <a:pt x="f7" y="f38"/>
                    <a:pt x="f14" y="f6"/>
                    <a:pt x="f9" y="f6"/>
                  </a:cubicBezTo>
                  <a:close/>
                </a:path>
                <a:path w="88" h="21600">
                  <a:moveTo>
                    <a:pt x="f9" y="f6"/>
                  </a:moveTo>
                  <a:cubicBezTo>
                    <a:pt x="f13" y="f6"/>
                    <a:pt x="f6" y="f38"/>
                    <a:pt x="f6" y="f30"/>
                  </a:cubicBezTo>
                  <a:cubicBezTo>
                    <a:pt x="f6" y="f40"/>
                    <a:pt x="f13" y="f31"/>
                    <a:pt x="f9" y="f31"/>
                  </a:cubicBezTo>
                  <a:cubicBezTo>
                    <a:pt x="f14" y="f31"/>
                    <a:pt x="f7" y="f40"/>
                    <a:pt x="f7" y="f30"/>
                  </a:cubicBezTo>
                  <a:cubicBezTo>
                    <a:pt x="f7" y="f38"/>
                    <a:pt x="f14" y="f6"/>
                    <a:pt x="f9" y="f6"/>
                  </a:cubicBezTo>
                  <a:close/>
                </a:path>
              </a:pathLst>
            </a:custGeom>
            <a:solidFill>
              <a:srgbClr val="FF3333"/>
            </a:solidFill>
            <a:ln>
              <a:noFill/>
              <a:prstDash val="solid"/>
            </a:ln>
          </p:spPr>
          <p:txBody>
            <a:bodyPr vert="horz" wrap="none" lIns="109080" tIns="64080" rIns="109080" bIns="6408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AU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0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922</Words>
  <Application>Microsoft Office PowerPoint</Application>
  <PresentationFormat>Widescreen</PresentationFormat>
  <Paragraphs>193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FreeSans</vt:lpstr>
      <vt:lpstr>Liberation Sans</vt:lpstr>
      <vt:lpstr>Noto Sans CJK SC Regular</vt:lpstr>
      <vt:lpstr>StarSymbol</vt:lpstr>
      <vt:lpstr>Office Theme</vt:lpstr>
      <vt:lpstr>Progress Meeting</vt:lpstr>
      <vt:lpstr>Rover</vt:lpstr>
      <vt:lpstr>Buoy</vt:lpstr>
      <vt:lpstr>Process Flow Diagram</vt:lpstr>
      <vt:lpstr>Signal Flow Diagram</vt:lpstr>
      <vt:lpstr>Teleoperation and Buoy Design</vt:lpstr>
      <vt:lpstr>PowerPoint Presentation</vt:lpstr>
      <vt:lpstr>PCB Renders</vt:lpstr>
      <vt:lpstr>Buoy Design</vt:lpstr>
      <vt:lpstr>Camera and Interface Design</vt:lpstr>
      <vt:lpstr>WiFi camera feedback</vt:lpstr>
      <vt:lpstr>Motors</vt:lpstr>
      <vt:lpstr>Claw and Drivers Design</vt:lpstr>
      <vt:lpstr>H bridge</vt:lpstr>
      <vt:lpstr>H bridge</vt:lpstr>
      <vt:lpstr>H bridge</vt:lpstr>
      <vt:lpstr>H bridge Circuit Concept</vt:lpstr>
      <vt:lpstr>Commands from control station</vt:lpstr>
      <vt:lpstr>Commands from control station</vt:lpstr>
      <vt:lpstr>Claw</vt:lpstr>
      <vt:lpstr>Rover Design</vt:lpstr>
      <vt:lpstr>Design Objectives</vt:lpstr>
      <vt:lpstr>Design Concept</vt:lpstr>
      <vt:lpstr>PowerPoint Presentation</vt:lpstr>
      <vt:lpstr>Current Design</vt:lpstr>
      <vt:lpstr>Buoyancy</vt:lpstr>
      <vt:lpstr>DC Motor Selection</vt:lpstr>
      <vt:lpstr>Battery Selection</vt:lpstr>
      <vt:lpstr>Motor Driver Selection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Rover Design</dc:title>
  <dc:creator>chris whight</dc:creator>
  <cp:lastModifiedBy>Mr Samuel Williams</cp:lastModifiedBy>
  <cp:revision>22</cp:revision>
  <dcterms:created xsi:type="dcterms:W3CDTF">2017-03-22T14:45:00Z</dcterms:created>
  <dcterms:modified xsi:type="dcterms:W3CDTF">2017-03-24T00:18:58Z</dcterms:modified>
</cp:coreProperties>
</file>